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44"/>
  </p:notesMasterIdLst>
  <p:sldIdLst>
    <p:sldId id="279" r:id="rId5"/>
    <p:sldId id="280" r:id="rId6"/>
    <p:sldId id="348" r:id="rId7"/>
    <p:sldId id="286" r:id="rId8"/>
    <p:sldId id="330" r:id="rId9"/>
    <p:sldId id="329" r:id="rId10"/>
    <p:sldId id="323" r:id="rId11"/>
    <p:sldId id="332" r:id="rId12"/>
    <p:sldId id="333" r:id="rId13"/>
    <p:sldId id="296" r:id="rId14"/>
    <p:sldId id="346" r:id="rId15"/>
    <p:sldId id="347" r:id="rId16"/>
    <p:sldId id="334" r:id="rId17"/>
    <p:sldId id="265" r:id="rId18"/>
    <p:sldId id="335" r:id="rId19"/>
    <p:sldId id="299" r:id="rId20"/>
    <p:sldId id="336" r:id="rId21"/>
    <p:sldId id="337" r:id="rId22"/>
    <p:sldId id="338" r:id="rId23"/>
    <p:sldId id="310" r:id="rId24"/>
    <p:sldId id="309" r:id="rId25"/>
    <p:sldId id="308" r:id="rId26"/>
    <p:sldId id="307" r:id="rId27"/>
    <p:sldId id="306" r:id="rId28"/>
    <p:sldId id="319" r:id="rId29"/>
    <p:sldId id="339" r:id="rId30"/>
    <p:sldId id="305" r:id="rId31"/>
    <p:sldId id="340" r:id="rId32"/>
    <p:sldId id="341" r:id="rId33"/>
    <p:sldId id="342" r:id="rId34"/>
    <p:sldId id="322" r:id="rId35"/>
    <p:sldId id="343" r:id="rId36"/>
    <p:sldId id="344" r:id="rId37"/>
    <p:sldId id="345" r:id="rId38"/>
    <p:sldId id="293" r:id="rId39"/>
    <p:sldId id="324" r:id="rId40"/>
    <p:sldId id="331" r:id="rId41"/>
    <p:sldId id="325" r:id="rId42"/>
    <p:sldId id="34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innmac" userId="S::quinnmac_swbell.net#ext#@saratx.onmicrosoft.com::4d048fcd-4b49-46cb-a693-ca89f8608d25" providerId="AD" clId="Web-{0E471159-BE83-4C46-AD5C-4B227FBE5453}"/>
    <pc:docChg chg="modSld">
      <pc:chgData name="quinnmac" userId="S::quinnmac_swbell.net#ext#@saratx.onmicrosoft.com::4d048fcd-4b49-46cb-a693-ca89f8608d25" providerId="AD" clId="Web-{0E471159-BE83-4C46-AD5C-4B227FBE5453}" dt="2018-10-09T12:43:23.936" v="3"/>
      <pc:docMkLst>
        <pc:docMk/>
      </pc:docMkLst>
      <pc:sldChg chg="modSp">
        <pc:chgData name="quinnmac" userId="S::quinnmac_swbell.net#ext#@saratx.onmicrosoft.com::4d048fcd-4b49-46cb-a693-ca89f8608d25" providerId="AD" clId="Web-{0E471159-BE83-4C46-AD5C-4B227FBE5453}" dt="2018-10-09T12:43:23.936" v="3"/>
        <pc:sldMkLst>
          <pc:docMk/>
          <pc:sldMk cId="2477475830" sldId="336"/>
        </pc:sldMkLst>
        <pc:graphicFrameChg chg="modGraphic">
          <ac:chgData name="quinnmac" userId="S::quinnmac_swbell.net#ext#@saratx.onmicrosoft.com::4d048fcd-4b49-46cb-a693-ca89f8608d25" providerId="AD" clId="Web-{0E471159-BE83-4C46-AD5C-4B227FBE5453}" dt="2018-10-09T12:43:23.936" v="3"/>
          <ac:graphicFrameMkLst>
            <pc:docMk/>
            <pc:sldMk cId="2477475830" sldId="336"/>
            <ac:graphicFrameMk id="3" creationId="{5E947591-1A85-465B-BD90-BA4FA397CFC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6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  <a:p>
            <a:endParaRPr lang="en-US"/>
          </a:p>
          <a:p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56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5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36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Interesting to note why usage in certain emotions diverged at certain times:  Strategic intent or variability among the Troll authors 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0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2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As we first looked at the tweets for just the Left and Right trolls, these 5 peaks stood out over more than 5K tweets per day up to 14K per day (4-10 per minute)</a:t>
            </a:r>
            <a:endParaRPr lang="en-US"/>
          </a:p>
          <a:p>
            <a:r>
              <a:rPr lang="en-US">
                <a:cs typeface="Calibri"/>
              </a:rPr>
              <a:t>- Four for the right trolls (July 20-24, 2015, Mar 21-23, 2016, Sept 11-30, 2016, July 28 – Aug 26, 2017)</a:t>
            </a:r>
          </a:p>
          <a:p>
            <a:r>
              <a:rPr lang="en-US">
                <a:cs typeface="Calibri"/>
              </a:rPr>
              <a:t>- One for the left trolls (Oct 5-8, 2016)</a:t>
            </a:r>
          </a:p>
          <a:p>
            <a:r>
              <a:rPr lang="en-US">
                <a:cs typeface="Calibri"/>
              </a:rPr>
              <a:t>- Using some of the techniques described, what could we find out about the emotion, sentiment, and topics of these times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29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First, we looked at emotion over the each of the periods</a:t>
            </a:r>
            <a:endParaRPr lang="en-US"/>
          </a:p>
          <a:p>
            <a:r>
              <a:rPr lang="en-US">
                <a:cs typeface="Calibri"/>
              </a:rPr>
              <a:t>- We devised a measure that you're seeing here and will see in future visualizations around average per tweet, so these are average emotion per tweet</a:t>
            </a:r>
          </a:p>
          <a:p>
            <a:r>
              <a:rPr lang="en-US">
                <a:cs typeface="Calibri"/>
              </a:rPr>
              <a:t>- We thought we might see a spike or dip in certain emotional uses during these periods. </a:t>
            </a:r>
          </a:p>
          <a:p>
            <a:r>
              <a:rPr lang="en-US">
                <a:cs typeface="Calibri"/>
              </a:rPr>
              <a:t>- We didn't but you can see that there are some differences in troll values that occur both before, during, and after peak tweet periods</a:t>
            </a:r>
          </a:p>
          <a:p>
            <a:r>
              <a:rPr lang="en-US">
                <a:cs typeface="Calibri"/>
              </a:rPr>
              <a:t>- For instance, we see that surprise and fear were used more heavily on average by Right trolls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1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If we look at average emotion per tweet over the range of all the tweets, right trolls use fear, surprise, and anger to a slightly greater degree than left trolls</a:t>
            </a:r>
          </a:p>
          <a:p>
            <a:r>
              <a:rPr lang="en-US">
                <a:cs typeface="Calibri"/>
              </a:rPr>
              <a:t>- Left trolls tweets exhibit a slightly higher use of the joy emotion overall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7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Likewise when we looked at sentiment (which has some similarity to emotion but scored differently), we don't see sharp spikes during the peak periods</a:t>
            </a:r>
            <a:endParaRPr lang="en-US"/>
          </a:p>
          <a:p>
            <a:r>
              <a:rPr lang="en-US">
                <a:cs typeface="Calibri"/>
              </a:rPr>
              <a:t>- But we do see higher average negative sentiment for right troll tweets in the period leading up to the 2016 election and in the following year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Here is the negative sentiment trend for Left and Right trolls over the roughly 3 years. Negative sentiment is increasing for both troll types by increased faster for right trolls especially as election time neared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1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11731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Likewise, positive sentiment increased for both left and right rolls </a:t>
            </a:r>
            <a:endParaRPr lang="en-US"/>
          </a:p>
          <a:p>
            <a:r>
              <a:rPr lang="en-US">
                <a:cs typeface="Calibri"/>
              </a:rPr>
              <a:t>- The rate of increase was significantly faster for left trolls</a:t>
            </a:r>
            <a:endParaRPr lang="en-US"/>
          </a:p>
          <a:p>
            <a:r>
              <a:rPr lang="en-US">
                <a:cs typeface="Calibri"/>
              </a:rPr>
              <a:t>- If there's a message from the positive and negative sentiment trends it's that they're going up for both troll types. </a:t>
            </a:r>
            <a:endParaRPr lang="en-US"/>
          </a:p>
          <a:p>
            <a:r>
              <a:rPr lang="en-US">
                <a:cs typeface="Calibri"/>
              </a:rPr>
              <a:t>- One theory is that the trolls may be finding they need to use more impassioned messaging to get the same response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19B29-CF10-40C0-8BFD-E412CE1795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54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39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6906F-5BE2-4A6F-8567-490A7BDDF26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4642"/>
            <a:ext cx="10972800" cy="451801"/>
          </a:xfrm>
        </p:spPr>
        <p:txBody>
          <a:bodyPr anchor="t">
            <a:normAutofit/>
          </a:bodyPr>
          <a:lstStyle>
            <a:lvl1pPr>
              <a:defRPr lang="en-US" sz="2400" kern="1200" cap="small" baseline="0" dirty="0">
                <a:solidFill>
                  <a:srgbClr val="58585B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09600" y="1435282"/>
            <a:ext cx="10972800" cy="3057842"/>
          </a:xfrm>
        </p:spPr>
        <p:txBody>
          <a:bodyPr/>
          <a:lstStyle>
            <a:lvl1pPr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609601" y="521109"/>
            <a:ext cx="10002099" cy="708025"/>
          </a:xfrm>
        </p:spPr>
        <p:txBody>
          <a:bodyPr/>
          <a:lstStyle>
            <a:lvl1pPr marL="0" indent="0">
              <a:buNone/>
              <a:defRPr b="1" cap="none" baseline="0">
                <a:solidFill>
                  <a:srgbClr val="0041A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961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4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3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51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6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12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5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0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63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96456DB-83EA-4216-BFA2-F44F03E6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2" b="1"/>
          <a:stretch/>
        </p:blipFill>
        <p:spPr>
          <a:xfrm rot="267878">
            <a:off x="5346679" y="-52056"/>
            <a:ext cx="8244044" cy="6961631"/>
          </a:xfrm>
          <a:prstGeom prst="rect">
            <a:avLst/>
          </a:prstGeom>
        </p:spPr>
      </p:pic>
      <p:sp>
        <p:nvSpPr>
          <p:cNvPr id="47" name="Freeform 3">
            <a:extLst>
              <a:ext uri="{FF2B5EF4-FFF2-40B4-BE49-F238E27FC236}">
                <a16:creationId xmlns:a16="http://schemas.microsoft.com/office/drawing/2014/main" id="{66BCEC1B-9617-4EF1-9B03-4BD43D100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">
            <a:extLst>
              <a:ext uri="{FF2B5EF4-FFF2-40B4-BE49-F238E27FC236}">
                <a16:creationId xmlns:a16="http://schemas.microsoft.com/office/drawing/2014/main" id="{CCBFD80B-276C-4775-A363-20693A7C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20415" y="-479"/>
            <a:ext cx="8498466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825F2-9634-4390-8827-BFF1D320F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293" y="1404773"/>
            <a:ext cx="5565910" cy="2440992"/>
          </a:xfrm>
        </p:spPr>
        <p:txBody>
          <a:bodyPr anchor="t">
            <a:normAutofit/>
          </a:bodyPr>
          <a:lstStyle/>
          <a:p>
            <a:r>
              <a:rPr lang="en-US" sz="5400" b="1" u="sng">
                <a:latin typeface="Britannic Bold"/>
              </a:rPr>
              <a:t>Twitter Analysis</a:t>
            </a:r>
            <a:br>
              <a:rPr lang="en-US" sz="5400" b="1" u="sng">
                <a:latin typeface="Britannic Bold"/>
              </a:rPr>
            </a:br>
            <a:r>
              <a:rPr lang="en-US" sz="3200" b="1" err="1">
                <a:solidFill>
                  <a:srgbClr val="00B0F0"/>
                </a:solidFill>
                <a:latin typeface="Britannic Bold"/>
              </a:rPr>
              <a:t>BOT</a:t>
            </a:r>
            <a:r>
              <a:rPr lang="en-US" sz="3200" b="1" err="1">
                <a:latin typeface="Britannic Bold"/>
              </a:rPr>
              <a:t>orNOT</a:t>
            </a:r>
            <a:br>
              <a:rPr lang="en-US" sz="3200" b="1">
                <a:latin typeface="Britannic Bold"/>
              </a:rPr>
            </a:br>
            <a:r>
              <a:rPr lang="en-US" sz="2200" b="1">
                <a:latin typeface="Britannic Bold"/>
              </a:rPr>
              <a:t>Are there Russians in your tweets?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532EF-9437-40A4-A3E0-14743BA52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328" y="3914898"/>
            <a:ext cx="6505926" cy="997870"/>
          </a:xfrm>
        </p:spPr>
        <p:txBody>
          <a:bodyPr anchor="b">
            <a:normAutofit/>
          </a:bodyPr>
          <a:lstStyle/>
          <a:p>
            <a:r>
              <a:rPr lang="en-US" sz="1700">
                <a:latin typeface="Britannic Bold"/>
              </a:rPr>
              <a:t>Text analysis of IRA</a:t>
            </a:r>
            <a:r>
              <a:rPr lang="en-US" sz="1700">
                <a:solidFill>
                  <a:srgbClr val="00B0F0"/>
                </a:solidFill>
                <a:latin typeface="Britannic Bold"/>
              </a:rPr>
              <a:t> Twitter</a:t>
            </a:r>
            <a:r>
              <a:rPr lang="en-US" sz="1700">
                <a:latin typeface="Britannic Bold"/>
              </a:rPr>
              <a:t> data in the new </a:t>
            </a:r>
            <a:r>
              <a:rPr lang="en-US" sz="1700">
                <a:solidFill>
                  <a:srgbClr val="00B0F0"/>
                </a:solidFill>
                <a:latin typeface="Britannic Bold"/>
              </a:rPr>
              <a:t>cold war</a:t>
            </a:r>
            <a:r>
              <a:rPr lang="en-US" sz="1700">
                <a:latin typeface="Britannic Bold"/>
              </a:rPr>
              <a:t> of </a:t>
            </a:r>
            <a:endParaRPr lang="en-US" sz="1700">
              <a:latin typeface="Britannic Bold"/>
              <a:cs typeface="Calibri"/>
            </a:endParaRPr>
          </a:p>
          <a:p>
            <a:r>
              <a:rPr lang="en-US" sz="1700">
                <a:latin typeface="Britannic Bold"/>
              </a:rPr>
              <a:t>social engineering &amp; disinformation</a:t>
            </a:r>
            <a:endParaRPr lang="en-US" sz="1700">
              <a:latin typeface="Britannic Bol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957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02211" y="689830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3"/>
          <p:cNvSpPr txBox="1">
            <a:spLocks/>
          </p:cNvSpPr>
          <p:nvPr/>
        </p:nvSpPr>
        <p:spPr>
          <a:xfrm>
            <a:off x="82591" y="43582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Summary of the Russian Troll Tweet Data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2211" y="2374900"/>
            <a:ext cx="11677625" cy="2400300"/>
            <a:chOff x="202211" y="2374900"/>
            <a:chExt cx="11677625" cy="24003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61" r="1993"/>
            <a:stretch/>
          </p:blipFill>
          <p:spPr>
            <a:xfrm>
              <a:off x="202211" y="2374900"/>
              <a:ext cx="11677625" cy="24003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250180" y="4061460"/>
              <a:ext cx="5615940" cy="2667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50180" y="3779520"/>
              <a:ext cx="4686300" cy="266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196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C350C-E30B-4D73-98B9-A2D9E1ABEDCF}"/>
              </a:ext>
            </a:extLst>
          </p:cNvPr>
          <p:cNvSpPr/>
          <p:nvPr/>
        </p:nvSpPr>
        <p:spPr>
          <a:xfrm>
            <a:off x="9677567" y="4519549"/>
            <a:ext cx="155042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Right </a:t>
            </a:r>
          </a:p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Trolls </a:t>
            </a:r>
          </a:p>
          <a:p>
            <a:r>
              <a:rPr lang="en-US" sz="4000" b="1" i="0">
                <a:solidFill>
                  <a:srgbClr val="CC0000"/>
                </a:solidFill>
                <a:effectLst/>
                <a:latin typeface="Century Gothic" panose="020B0502020202020204" pitchFamily="34" charset="0"/>
              </a:rPr>
              <a:t>(617)</a:t>
            </a:r>
            <a:endParaRPr lang="en-US" sz="4000" b="1">
              <a:solidFill>
                <a:srgbClr val="CC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25647" y="905486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9391A6-2082-464E-94EA-EEC8495BDAF6}"/>
              </a:ext>
            </a:extLst>
          </p:cNvPr>
          <p:cNvSpPr/>
          <p:nvPr/>
        </p:nvSpPr>
        <p:spPr>
          <a:xfrm>
            <a:off x="757200" y="744961"/>
            <a:ext cx="4303687" cy="51706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Nativist, populist messages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Uniformly support Trump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Denigrate the Democratic party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“Make America Great Again”, anti-immigrant 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Devisive</a:t>
            </a: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 of mainstream and moderate Republicans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Profile pics of attractive young women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19179AC-D538-4080-949F-6276CC48ECA4}"/>
              </a:ext>
            </a:extLst>
          </p:cNvPr>
          <p:cNvSpPr/>
          <p:nvPr/>
        </p:nvSpPr>
        <p:spPr>
          <a:xfrm>
            <a:off x="6162430" y="3252260"/>
            <a:ext cx="2109827" cy="2534579"/>
          </a:xfrm>
          <a:prstGeom prst="wedgeRectCallout">
            <a:avLst>
              <a:gd name="adj1" fmla="val 104256"/>
              <a:gd name="adj2" fmla="val -11610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RT mb141bar: Dear Lord, protect, guide, bless our President Trump. Please save us from those attempting to harm him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FE6116D-ED12-4505-883A-410594085E50}"/>
              </a:ext>
            </a:extLst>
          </p:cNvPr>
          <p:cNvSpPr/>
          <p:nvPr/>
        </p:nvSpPr>
        <p:spPr>
          <a:xfrm>
            <a:off x="5812327" y="384171"/>
            <a:ext cx="2272956" cy="2230889"/>
          </a:xfrm>
          <a:prstGeom prst="wedgeRectCallout">
            <a:avLst>
              <a:gd name="adj1" fmla="val 108098"/>
              <a:gd name="adj2" fmla="val -421"/>
            </a:avLst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Another example of how all liberals are hateful, corrupt, lying, evil, deceitful, hypocritical, despicable pieces of s***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405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id="{9EF69865-D894-4567-B788-AC1084F33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7" y="4472839"/>
            <a:ext cx="1434666" cy="15479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322C7-57F1-48EC-B99F-01339CE4880F}"/>
              </a:ext>
            </a:extLst>
          </p:cNvPr>
          <p:cNvSpPr/>
          <p:nvPr/>
        </p:nvSpPr>
        <p:spPr>
          <a:xfrm>
            <a:off x="438902" y="122394"/>
            <a:ext cx="16869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Left </a:t>
            </a:r>
          </a:p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Trolls </a:t>
            </a:r>
          </a:p>
          <a:p>
            <a:r>
              <a:rPr lang="en-US" sz="4000" b="1" i="0">
                <a:solidFill>
                  <a:srgbClr val="00B0F0"/>
                </a:solidFill>
                <a:effectLst/>
                <a:latin typeface="Bahnschrift SemiCondensed" panose="020B0502040204020203" pitchFamily="34" charset="0"/>
              </a:rPr>
              <a:t>(230)</a:t>
            </a:r>
            <a:endParaRPr lang="en-US" sz="4000" b="1">
              <a:solidFill>
                <a:srgbClr val="00B0F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4A22122-63F5-48FC-99A4-C08A43C538CB}"/>
              </a:ext>
            </a:extLst>
          </p:cNvPr>
          <p:cNvSpPr/>
          <p:nvPr/>
        </p:nvSpPr>
        <p:spPr>
          <a:xfrm>
            <a:off x="2825897" y="1195914"/>
            <a:ext cx="2235400" cy="2506737"/>
          </a:xfrm>
          <a:prstGeom prst="wedgeRectCallout">
            <a:avLst>
              <a:gd name="adj1" fmla="val -96426"/>
              <a:gd name="adj2" fmla="val 10425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@4mysquad And so #BLM is called a "hate group" while cops sworn to serve and protect commit murder, torture, aggravated assault and theft.'</a:t>
            </a:r>
            <a:endParaRPr lang="en-US">
              <a:solidFill>
                <a:schemeClr val="tx1"/>
              </a:solidFill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7111403" y="409711"/>
            <a:ext cx="4507071" cy="61247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Socially liberal </a:t>
            </a:r>
            <a:endParaRPr lang="en-US" sz="2800">
              <a:latin typeface="Century Gothic"/>
              <a:cs typeface="Calibri"/>
            </a:endParaRP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Focused on racial, sexual and religious  identity </a:t>
            </a: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Mimicked Black Lives Matter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Attacked mainstream Democrats, especially Hillary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342900" indent="-342900"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Support Bernie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01B3E1F-866E-445A-A167-62E0BAD8C2A4}"/>
              </a:ext>
            </a:extLst>
          </p:cNvPr>
          <p:cNvSpPr/>
          <p:nvPr/>
        </p:nvSpPr>
        <p:spPr>
          <a:xfrm>
            <a:off x="3290913" y="4312394"/>
            <a:ext cx="2420340" cy="2131070"/>
          </a:xfrm>
          <a:prstGeom prst="wedgeRectCallout">
            <a:avLst>
              <a:gd name="adj1" fmla="val -112828"/>
              <a:gd name="adj2" fmla="val -1021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Century Gothic" panose="020B0502020202020204" pitchFamily="34" charset="0"/>
              </a:rPr>
              <a:t>Good Night Warriors! Remember White Supremacy Must be Destroyed Globally in order for True Peace &amp; Real Justice to Reign.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811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31" y="274881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Research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561C3-F001-4656-AC08-5151D27E27E7}"/>
              </a:ext>
            </a:extLst>
          </p:cNvPr>
          <p:cNvSpPr/>
          <p:nvPr/>
        </p:nvSpPr>
        <p:spPr>
          <a:xfrm>
            <a:off x="473806" y="426917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739608" y="677340"/>
            <a:ext cx="8391452" cy="255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i="1">
                <a:latin typeface="Century Gothic"/>
              </a:rPr>
              <a:t>What</a:t>
            </a:r>
            <a:r>
              <a:rPr lang="en-US" sz="4000" i="1">
                <a:latin typeface="Century Gothic"/>
              </a:rPr>
              <a:t> 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was talked about? </a:t>
            </a:r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alibri"/>
              </a:rPr>
              <a:t>             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  <a:p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27614-8D0A-4EA5-B0E1-D875E91C2C2D}"/>
              </a:ext>
            </a:extLst>
          </p:cNvPr>
          <p:cNvSpPr/>
          <p:nvPr/>
        </p:nvSpPr>
        <p:spPr>
          <a:xfrm>
            <a:off x="570647" y="295010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9363127" y="677339"/>
            <a:ext cx="217099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>
                <a:solidFill>
                  <a:srgbClr val="00B0F0"/>
                </a:solidFill>
                <a:latin typeface="Century Gothic"/>
              </a:rPr>
              <a:t>(topics)</a:t>
            </a:r>
            <a:endParaRPr lang="en-US" sz="4000" b="1">
              <a:solidFill>
                <a:srgbClr val="00B0F0"/>
              </a:solidFill>
              <a:latin typeface="Century Gothic"/>
              <a:cs typeface="Calibri"/>
            </a:endParaRPr>
          </a:p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cs typeface="Calibri"/>
              </a:rPr>
              <a:t>            </a:t>
            </a: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</a:endParaRPr>
          </a:p>
          <a:p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alibri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  <a:p>
            <a:pPr marL="571500" indent="-571500">
              <a:buFont typeface="Arial"/>
              <a:buChar char="•"/>
            </a:pPr>
            <a:endParaRPr lang="en-US" sz="4000">
              <a:solidFill>
                <a:schemeClr val="tx1">
                  <a:lumMod val="75000"/>
                  <a:lumOff val="25000"/>
                </a:schemeClr>
              </a:solidFill>
              <a:latin typeface="Bahnschrift Semi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608" y="2262388"/>
            <a:ext cx="7037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When</a:t>
            </a:r>
            <a:r>
              <a:rPr lang="en-US" sz="4000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 was it talked about?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9012" y="2262388"/>
            <a:ext cx="4420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(peak periods </a:t>
            </a:r>
          </a:p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&amp; time of day)</a:t>
            </a:r>
            <a:endParaRPr lang="en-US" b="1">
              <a:solidFill>
                <a:srgbClr val="00B0F0"/>
              </a:solidFill>
              <a:latin typeface="Century Gothic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608" y="3992436"/>
            <a:ext cx="6657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How</a:t>
            </a:r>
            <a:r>
              <a:rPr lang="en-US" sz="4000">
                <a:solidFill>
                  <a:prstClr val="white">
                    <a:lumMod val="75000"/>
                    <a:lumOff val="25000"/>
                  </a:prstClr>
                </a:solidFill>
                <a:latin typeface="Century Gothic"/>
              </a:rPr>
              <a:t> was it talked about? 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88953" y="399243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     (emotion </a:t>
            </a:r>
          </a:p>
          <a:p>
            <a:pPr lvl="0"/>
            <a:r>
              <a:rPr lang="en-US" sz="4000" b="1">
                <a:solidFill>
                  <a:srgbClr val="00B0F0"/>
                </a:solidFill>
                <a:latin typeface="Century Gothic"/>
              </a:rPr>
              <a:t>&amp; sentiment)</a:t>
            </a:r>
            <a:endParaRPr lang="en-US" sz="4000" b="1">
              <a:solidFill>
                <a:srgbClr val="00B0F0"/>
              </a:solidFill>
              <a:latin typeface="Century Gothic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802" y="222630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Analysis Methods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4FD34-24FA-4698-B963-DB0193836215}"/>
              </a:ext>
            </a:extLst>
          </p:cNvPr>
          <p:cNvSpPr/>
          <p:nvPr/>
        </p:nvSpPr>
        <p:spPr>
          <a:xfrm>
            <a:off x="376114" y="299917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9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 txBox="1">
            <a:spLocks/>
          </p:cNvSpPr>
          <p:nvPr/>
        </p:nvSpPr>
        <p:spPr>
          <a:xfrm>
            <a:off x="183893" y="31785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Latent </a:t>
            </a:r>
            <a:r>
              <a:rPr lang="en-US" sz="3800" err="1">
                <a:solidFill>
                  <a:schemeClr val="tx1"/>
                </a:solidFill>
              </a:rPr>
              <a:t>Dirichlet</a:t>
            </a:r>
            <a:r>
              <a:rPr lang="en-US" sz="3800">
                <a:solidFill>
                  <a:schemeClr val="tx1"/>
                </a:solidFill>
              </a:rPr>
              <a:t> Allocation (LDA)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79720" y="968526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10" descr="Image result for twitter logo">
            <a:extLst>
              <a:ext uri="{FF2B5EF4-FFF2-40B4-BE49-F238E27FC236}">
                <a16:creationId xmlns:a16="http://schemas.microsoft.com/office/drawing/2014/main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3" y="3119615"/>
            <a:ext cx="1534039" cy="153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10" y="2448665"/>
            <a:ext cx="4559428" cy="294083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02" y="2448665"/>
            <a:ext cx="2716980" cy="295782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2293903" y="3763093"/>
            <a:ext cx="72658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3830615"/>
            <a:ext cx="620019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9635ED5-5FF7-45F6-8BD8-263FE99CC448}"/>
              </a:ext>
            </a:extLst>
          </p:cNvPr>
          <p:cNvSpPr txBox="1"/>
          <p:nvPr/>
        </p:nvSpPr>
        <p:spPr>
          <a:xfrm>
            <a:off x="7956553" y="5453079"/>
            <a:ext cx="1326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881469A-CF1D-4392-84EF-DD6DCCADA558}"/>
              </a:ext>
            </a:extLst>
          </p:cNvPr>
          <p:cNvSpPr txBox="1"/>
          <p:nvPr/>
        </p:nvSpPr>
        <p:spPr>
          <a:xfrm rot="60000">
            <a:off x="10218972" y="5443678"/>
            <a:ext cx="10094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latin typeface="Bahnschrift" panose="020B0502040204020203" pitchFamily="34" charset="0"/>
              </a:rPr>
              <a:t>Topic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183893" y="586936"/>
            <a:ext cx="957749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i="0">
                <a:solidFill>
                  <a:srgbClr val="FFFFFF"/>
                </a:solidFill>
                <a:effectLst/>
                <a:latin typeface="Century Gothic"/>
              </a:rPr>
              <a:t>R </a:t>
            </a:r>
            <a:r>
              <a:rPr lang="en-US" i="0" err="1">
                <a:solidFill>
                  <a:srgbClr val="FFFFFF"/>
                </a:solidFill>
                <a:effectLst/>
                <a:latin typeface="Century Gothic"/>
              </a:rPr>
              <a:t>topicmodels</a:t>
            </a:r>
            <a:r>
              <a:rPr lang="en-US">
                <a:solidFill>
                  <a:srgbClr val="FFFFFF"/>
                </a:solidFill>
                <a:latin typeface="Century Gothic"/>
              </a:rPr>
              <a:t> package - unsupervised</a:t>
            </a:r>
          </a:p>
        </p:txBody>
      </p:sp>
    </p:spTree>
    <p:extLst>
      <p:ext uri="{BB962C8B-B14F-4D97-AF65-F5344CB8AC3E}">
        <p14:creationId xmlns:p14="http://schemas.microsoft.com/office/powerpoint/2010/main" val="135243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379200"/>
              </p:ext>
            </p:extLst>
          </p:nvPr>
        </p:nvGraphicFramePr>
        <p:xfrm>
          <a:off x="533398" y="2009775"/>
          <a:ext cx="11125195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0">
                  <a:extLst>
                    <a:ext uri="{9D8B030D-6E8A-4147-A177-3AD203B41FA5}">
                      <a16:colId xmlns:a16="http://schemas.microsoft.com/office/drawing/2014/main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val="3864911095"/>
                    </a:ext>
                  </a:extLst>
                </a:gridCol>
                <a:gridCol w="745434">
                  <a:extLst>
                    <a:ext uri="{9D8B030D-6E8A-4147-A177-3AD203B41FA5}">
                      <a16:colId xmlns:a16="http://schemas.microsoft.com/office/drawing/2014/main" val="1262424048"/>
                    </a:ext>
                  </a:extLst>
                </a:gridCol>
                <a:gridCol w="500047">
                  <a:extLst>
                    <a:ext uri="{9D8B030D-6E8A-4147-A177-3AD203B41FA5}">
                      <a16:colId xmlns:a16="http://schemas.microsoft.com/office/drawing/2014/main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314516536"/>
                    </a:ext>
                  </a:extLst>
                </a:gridCol>
                <a:gridCol w="761590">
                  <a:extLst>
                    <a:ext uri="{9D8B030D-6E8A-4147-A177-3AD203B41FA5}">
                      <a16:colId xmlns:a16="http://schemas.microsoft.com/office/drawing/2014/main" val="2965383869"/>
                    </a:ext>
                  </a:extLst>
                </a:gridCol>
                <a:gridCol w="784703">
                  <a:extLst>
                    <a:ext uri="{9D8B030D-6E8A-4147-A177-3AD203B41FA5}">
                      <a16:colId xmlns:a16="http://schemas.microsoft.com/office/drawing/2014/main" val="3379147286"/>
                    </a:ext>
                  </a:extLst>
                </a:gridCol>
                <a:gridCol w="646227">
                  <a:extLst>
                    <a:ext uri="{9D8B030D-6E8A-4147-A177-3AD203B41FA5}">
                      <a16:colId xmlns:a16="http://schemas.microsoft.com/office/drawing/2014/main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val="4246627445"/>
                    </a:ext>
                  </a:extLst>
                </a:gridCol>
                <a:gridCol w="891650">
                  <a:extLst>
                    <a:ext uri="{9D8B030D-6E8A-4147-A177-3AD203B41FA5}">
                      <a16:colId xmlns:a16="http://schemas.microsoft.com/office/drawing/2014/main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anger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err="1">
                          <a:solidFill>
                            <a:schemeClr val="bg1"/>
                          </a:solidFill>
                          <a:effectLst/>
                        </a:rPr>
                        <a:t>antici-pation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disgust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fear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joy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sadness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surprise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trust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positive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err="1">
                          <a:effectLst/>
                        </a:rPr>
                        <a:t>Trump.Please</a:t>
                      </a:r>
                      <a:r>
                        <a:rPr lang="en-US" sz="1400" u="none" strike="noStrike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err="1">
                          <a:effectLst/>
                        </a:rPr>
                        <a:t>HussamA</a:t>
                      </a:r>
                      <a:r>
                        <a:rPr lang="en-US" sz="1400" u="none" strike="noStrike">
                          <a:effectLst/>
                        </a:rPr>
                        <a:t> </a:t>
                      </a:r>
                      <a:r>
                        <a:rPr lang="en-US" sz="1400" u="none" strike="noStrike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183893" y="684074"/>
            <a:ext cx="9577493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i="0">
                <a:solidFill>
                  <a:srgbClr val="FFFFFF"/>
                </a:solidFill>
                <a:effectLst/>
                <a:latin typeface="Century Gothic"/>
              </a:rPr>
              <a:t>R </a:t>
            </a:r>
            <a:r>
              <a:rPr lang="en-US" i="0" err="1">
                <a:solidFill>
                  <a:srgbClr val="FFFFFF"/>
                </a:solidFill>
                <a:effectLst/>
                <a:latin typeface="Century Gothic"/>
              </a:rPr>
              <a:t>Syuzhet</a:t>
            </a:r>
            <a:r>
              <a:rPr lang="en-US">
                <a:solidFill>
                  <a:srgbClr val="FFFFFF"/>
                </a:solidFill>
                <a:latin typeface="Century Gothic"/>
              </a:rPr>
              <a:t> package - implements</a:t>
            </a:r>
            <a:r>
              <a:rPr lang="en-US" b="0" i="0">
                <a:solidFill>
                  <a:srgbClr val="FFFFFF"/>
                </a:solidFill>
                <a:effectLst/>
                <a:latin typeface="Century Gothic"/>
              </a:rPr>
              <a:t> </a:t>
            </a:r>
            <a:r>
              <a:rPr lang="en-US" b="0" i="0" err="1">
                <a:solidFill>
                  <a:srgbClr val="FFFFFF"/>
                </a:solidFill>
                <a:effectLst/>
                <a:latin typeface="Century Gothic"/>
              </a:rPr>
              <a:t>Saif</a:t>
            </a:r>
            <a:r>
              <a:rPr lang="en-US" b="0" i="0">
                <a:solidFill>
                  <a:srgbClr val="FFFFFF"/>
                </a:solidFill>
                <a:effectLst/>
                <a:latin typeface="Century Gothic"/>
              </a:rPr>
              <a:t> Mohammad’s NRC emotion lexicon</a:t>
            </a:r>
            <a:endParaRPr lang="en-US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/>
              <a:t>Left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D3FA97-949B-4E99-8B96-BBAD6E2D9EB3}"/>
              </a:ext>
            </a:extLst>
          </p:cNvPr>
          <p:cNvSpPr txBox="1">
            <a:spLocks/>
          </p:cNvSpPr>
          <p:nvPr/>
        </p:nvSpPr>
        <p:spPr>
          <a:xfrm>
            <a:off x="179727" y="104003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Emotions &amp; Sentiment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D5CA44-E32E-4EC5-AD18-352AC616FA00}"/>
              </a:ext>
            </a:extLst>
          </p:cNvPr>
          <p:cNvCxnSpPr/>
          <p:nvPr/>
        </p:nvCxnSpPr>
        <p:spPr>
          <a:xfrm>
            <a:off x="294479" y="1108198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47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431" y="2748817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/>
                <a:cs typeface="Calibri Light"/>
              </a:rPr>
              <a:t>Data Exploration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4FD34-24FA-4698-B963-DB0193836215}"/>
              </a:ext>
            </a:extLst>
          </p:cNvPr>
          <p:cNvSpPr/>
          <p:nvPr/>
        </p:nvSpPr>
        <p:spPr>
          <a:xfrm>
            <a:off x="481947" y="469250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2453961" y="3044560"/>
            <a:ext cx="6978254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Peak Periods</a:t>
            </a:r>
            <a:endParaRPr lang="en-US"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4FD34-24FA-4698-B963-DB0193836215}"/>
              </a:ext>
            </a:extLst>
          </p:cNvPr>
          <p:cNvSpPr/>
          <p:nvPr/>
        </p:nvSpPr>
        <p:spPr>
          <a:xfrm>
            <a:off x="622739" y="463221"/>
            <a:ext cx="10849174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2302-5858-469E-A180-7B7790EB6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83" y="3351641"/>
            <a:ext cx="10515600" cy="4683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Team</a:t>
            </a:r>
            <a:r>
              <a:rPr lang="en-US" b="1">
                <a:latin typeface="Century Gothic"/>
              </a:rPr>
              <a:t>:</a:t>
            </a:r>
            <a:br>
              <a:rPr lang="en-US" b="1">
                <a:latin typeface="Century Gothic"/>
              </a:rPr>
            </a:br>
            <a:r>
              <a:rPr lang="en-US">
                <a:latin typeface="Century Gothic"/>
              </a:rPr>
              <a:t>John </a:t>
            </a:r>
            <a:r>
              <a:rPr lang="en-US" err="1">
                <a:latin typeface="Century Gothic"/>
              </a:rPr>
              <a:t>Carrola</a:t>
            </a:r>
            <a:br>
              <a:rPr lang="en-US">
                <a:latin typeface="Century Gothic"/>
              </a:rPr>
            </a:br>
            <a:r>
              <a:rPr lang="en-US" sz="4900" err="1">
                <a:latin typeface="Century Gothic"/>
              </a:rPr>
              <a:t>Mysti</a:t>
            </a:r>
            <a:r>
              <a:rPr lang="en-US" sz="4900">
                <a:latin typeface="Century Gothic"/>
              </a:rPr>
              <a:t> Downing</a:t>
            </a:r>
          </a:p>
          <a:p>
            <a:pPr algn="ctr"/>
            <a:r>
              <a:rPr lang="en-US" sz="4900">
                <a:latin typeface="Century Gothic"/>
              </a:rPr>
              <a:t>Quinn McIntire</a:t>
            </a:r>
            <a:br>
              <a:rPr lang="en-US" sz="4900">
                <a:latin typeface="Century Gothic"/>
              </a:rPr>
            </a:br>
            <a:r>
              <a:rPr lang="en-US" sz="4900">
                <a:latin typeface="Century Gothic"/>
              </a:rPr>
              <a:t>Aundrea Vickers</a:t>
            </a:r>
            <a:br>
              <a:rPr lang="en-US" sz="4900">
                <a:latin typeface="Century Gothic"/>
              </a:rPr>
            </a:br>
            <a:endParaRPr lang="en-US" sz="4900">
              <a:latin typeface="Century Gothic"/>
              <a:cs typeface="Calibri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8C5E7-8D5D-49B5-9067-FEBFF3A8C2F1}"/>
              </a:ext>
            </a:extLst>
          </p:cNvPr>
          <p:cNvSpPr/>
          <p:nvPr/>
        </p:nvSpPr>
        <p:spPr>
          <a:xfrm>
            <a:off x="524280" y="416335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80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0657115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Overall IRA Troll Tweets 2015 - 2017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10631" y="728513"/>
            <a:ext cx="979626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53AA4C6E-6E3B-4032-9688-44B050B6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" y="842685"/>
            <a:ext cx="10552545" cy="57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0657115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Emotions Analysis During Peak Tweet Periods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41358" y="797786"/>
            <a:ext cx="10669096" cy="138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3"/>
          <p:cNvSpPr txBox="1">
            <a:spLocks/>
          </p:cNvSpPr>
          <p:nvPr/>
        </p:nvSpPr>
        <p:spPr>
          <a:xfrm>
            <a:off x="343690" y="6264846"/>
            <a:ext cx="11413753" cy="23184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>
                <a:solidFill>
                  <a:schemeClr val="tx1"/>
                </a:solidFill>
              </a:rPr>
              <a:t>Differences in emotion during peak periods were similar to trends before and after</a:t>
            </a:r>
          </a:p>
        </p:txBody>
      </p:sp>
      <p:pic>
        <p:nvPicPr>
          <p:cNvPr id="2" name="Picture 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6F51C57-2CE5-4C8D-9D01-3DFF92084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1" y="1312746"/>
            <a:ext cx="8933231" cy="4795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60D421-888B-4884-AB1A-D587714898C0}"/>
              </a:ext>
            </a:extLst>
          </p:cNvPr>
          <p:cNvSpPr/>
          <p:nvPr/>
        </p:nvSpPr>
        <p:spPr>
          <a:xfrm>
            <a:off x="707168" y="1303509"/>
            <a:ext cx="1399944" cy="48210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213AC-9E59-4884-AE6E-DADA2A504266}"/>
              </a:ext>
            </a:extLst>
          </p:cNvPr>
          <p:cNvSpPr txBox="1"/>
          <p:nvPr/>
        </p:nvSpPr>
        <p:spPr>
          <a:xfrm>
            <a:off x="690177" y="1332572"/>
            <a:ext cx="115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3AB75-292C-4355-9136-D29183E5C52F}"/>
              </a:ext>
            </a:extLst>
          </p:cNvPr>
          <p:cNvSpPr txBox="1"/>
          <p:nvPr/>
        </p:nvSpPr>
        <p:spPr>
          <a:xfrm>
            <a:off x="690177" y="1941365"/>
            <a:ext cx="163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DA06E-32D7-4C97-9209-908AF56EC7C7}"/>
              </a:ext>
            </a:extLst>
          </p:cNvPr>
          <p:cNvSpPr txBox="1"/>
          <p:nvPr/>
        </p:nvSpPr>
        <p:spPr>
          <a:xfrm>
            <a:off x="690177" y="2562234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81B88-FF7F-42BF-9DFF-7845B36DC8B2}"/>
              </a:ext>
            </a:extLst>
          </p:cNvPr>
          <p:cNvSpPr txBox="1"/>
          <p:nvPr/>
        </p:nvSpPr>
        <p:spPr>
          <a:xfrm>
            <a:off x="690177" y="3155154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D58A8-DF41-4168-9C6E-0A4E50FFE61C}"/>
              </a:ext>
            </a:extLst>
          </p:cNvPr>
          <p:cNvSpPr txBox="1"/>
          <p:nvPr/>
        </p:nvSpPr>
        <p:spPr>
          <a:xfrm>
            <a:off x="690177" y="3709680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98DE8-FF88-4CA6-8C19-D907D2BF1CD7}"/>
              </a:ext>
            </a:extLst>
          </p:cNvPr>
          <p:cNvSpPr txBox="1"/>
          <p:nvPr/>
        </p:nvSpPr>
        <p:spPr>
          <a:xfrm>
            <a:off x="690177" y="4284389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E7A13-6326-4AB2-9D3C-034A0ABF1AD8}"/>
              </a:ext>
            </a:extLst>
          </p:cNvPr>
          <p:cNvSpPr txBox="1"/>
          <p:nvPr/>
        </p:nvSpPr>
        <p:spPr>
          <a:xfrm>
            <a:off x="662468" y="4880007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985C0-EDF1-490E-B2BC-F9C64545276D}"/>
              </a:ext>
            </a:extLst>
          </p:cNvPr>
          <p:cNvSpPr txBox="1"/>
          <p:nvPr/>
        </p:nvSpPr>
        <p:spPr>
          <a:xfrm>
            <a:off x="690177" y="5379305"/>
            <a:ext cx="14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C2E483-87A2-4F66-B78B-709176BD6421}"/>
              </a:ext>
            </a:extLst>
          </p:cNvPr>
          <p:cNvSpPr/>
          <p:nvPr/>
        </p:nvSpPr>
        <p:spPr>
          <a:xfrm>
            <a:off x="1671652" y="993972"/>
            <a:ext cx="1505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July 20-24, 2015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D96C63-2739-4162-B9DE-D2A1A81E1C74}"/>
              </a:ext>
            </a:extLst>
          </p:cNvPr>
          <p:cNvSpPr/>
          <p:nvPr/>
        </p:nvSpPr>
        <p:spPr>
          <a:xfrm>
            <a:off x="3030159" y="990846"/>
            <a:ext cx="1627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Mar 21-23, 2016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6A79A7-545A-438E-B8AC-C0DC55FF9757}"/>
              </a:ext>
            </a:extLst>
          </p:cNvPr>
          <p:cNvSpPr/>
          <p:nvPr/>
        </p:nvSpPr>
        <p:spPr>
          <a:xfrm>
            <a:off x="5817700" y="996258"/>
            <a:ext cx="140828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Oct 5-8, 2016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535BF-4CA7-4BBF-BFB2-A200FDFFC0ED}"/>
              </a:ext>
            </a:extLst>
          </p:cNvPr>
          <p:cNvSpPr/>
          <p:nvPr/>
        </p:nvSpPr>
        <p:spPr>
          <a:xfrm>
            <a:off x="4463204" y="996744"/>
            <a:ext cx="1527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Sep 11-30, 2016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0556F1-105D-4BCC-9BC5-A2E6B7D83CB1}"/>
              </a:ext>
            </a:extLst>
          </p:cNvPr>
          <p:cNvSpPr/>
          <p:nvPr/>
        </p:nvSpPr>
        <p:spPr>
          <a:xfrm>
            <a:off x="7361467" y="990906"/>
            <a:ext cx="1967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1846008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0" y="24053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Average Emotion 2015-2017</a:t>
            </a: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7159227" y="1852704"/>
            <a:ext cx="4406370" cy="390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>
                <a:solidFill>
                  <a:srgbClr val="00B0F0"/>
                </a:solidFill>
              </a:rPr>
              <a:t>Fear, Surprise, and Anger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 emotions trended slightly higher for Right trolls</a:t>
            </a:r>
            <a:endParaRPr lang="en-US" sz="3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3200">
                <a:solidFill>
                  <a:srgbClr val="00B0F0"/>
                </a:solidFill>
              </a:rPr>
              <a:t>Joy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 trended slightly higher for Left troll</a:t>
            </a:r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/>
            </a:endParaRPr>
          </a:p>
          <a:p>
            <a:pPr marL="456565" indent="-45656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60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24486" y="921431"/>
            <a:ext cx="10849624" cy="4417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close up of a map&#10;&#10;Description generated with high confidence">
            <a:extLst>
              <a:ext uri="{FF2B5EF4-FFF2-40B4-BE49-F238E27FC236}">
                <a16:creationId xmlns:a16="http://schemas.microsoft.com/office/drawing/2014/main" id="{0855FE6A-23BC-4D48-B507-3FB558C99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4" r="17601" b="9317"/>
          <a:stretch/>
        </p:blipFill>
        <p:spPr>
          <a:xfrm>
            <a:off x="452059" y="1376345"/>
            <a:ext cx="6004745" cy="501618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0257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 Placeholder 3"/>
          <p:cNvSpPr txBox="1">
            <a:spLocks/>
          </p:cNvSpPr>
          <p:nvPr/>
        </p:nvSpPr>
        <p:spPr>
          <a:xfrm>
            <a:off x="239485" y="24053"/>
            <a:ext cx="11253069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Sentiment Analysis During Peak Tweet Periods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66049" y="797786"/>
            <a:ext cx="999022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 Placeholder 3"/>
          <p:cNvSpPr txBox="1">
            <a:spLocks/>
          </p:cNvSpPr>
          <p:nvPr/>
        </p:nvSpPr>
        <p:spPr>
          <a:xfrm>
            <a:off x="278194" y="6342523"/>
            <a:ext cx="12269405" cy="1344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0">
              <a:solidFill>
                <a:schemeClr val="tx1"/>
              </a:solidFill>
            </a:endParaRPr>
          </a:p>
        </p:txBody>
      </p:sp>
      <p:pic>
        <p:nvPicPr>
          <p:cNvPr id="2" name="Picture 1" descr="A picture containing sky, indoor&#10;&#10;Description generated with high confidence">
            <a:extLst>
              <a:ext uri="{FF2B5EF4-FFF2-40B4-BE49-F238E27FC236}">
                <a16:creationId xmlns:a16="http://schemas.microsoft.com/office/drawing/2014/main" id="{25E02833-2FFE-4392-B42A-B2940405E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30" y="1238982"/>
            <a:ext cx="8970640" cy="49443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AD2F9E-3222-427A-BBE0-D3BF23261C5E}"/>
              </a:ext>
            </a:extLst>
          </p:cNvPr>
          <p:cNvSpPr/>
          <p:nvPr/>
        </p:nvSpPr>
        <p:spPr>
          <a:xfrm>
            <a:off x="478636" y="1238982"/>
            <a:ext cx="1029745" cy="49429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131BD-C84A-4453-9994-C2CCFEB6F50C}"/>
              </a:ext>
            </a:extLst>
          </p:cNvPr>
          <p:cNvSpPr txBox="1"/>
          <p:nvPr/>
        </p:nvSpPr>
        <p:spPr>
          <a:xfrm>
            <a:off x="371753" y="1805201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C94FC-1D6C-4F80-81D1-A9BC5F286411}"/>
              </a:ext>
            </a:extLst>
          </p:cNvPr>
          <p:cNvSpPr txBox="1"/>
          <p:nvPr/>
        </p:nvSpPr>
        <p:spPr>
          <a:xfrm>
            <a:off x="329509" y="4138807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AD82D7-0050-42AD-A23D-BAF7DDCB160E}"/>
              </a:ext>
            </a:extLst>
          </p:cNvPr>
          <p:cNvSpPr/>
          <p:nvPr/>
        </p:nvSpPr>
        <p:spPr>
          <a:xfrm>
            <a:off x="1006634" y="952408"/>
            <a:ext cx="15056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July 20-24, 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D11FB-E409-48BF-B3AA-29C84A7E74EC}"/>
              </a:ext>
            </a:extLst>
          </p:cNvPr>
          <p:cNvSpPr/>
          <p:nvPr/>
        </p:nvSpPr>
        <p:spPr>
          <a:xfrm>
            <a:off x="2406705" y="935429"/>
            <a:ext cx="1627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Mar 21-23, 2016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DC85B-9A13-410B-B19E-960075A40776}"/>
              </a:ext>
            </a:extLst>
          </p:cNvPr>
          <p:cNvSpPr/>
          <p:nvPr/>
        </p:nvSpPr>
        <p:spPr>
          <a:xfrm>
            <a:off x="5305083" y="954694"/>
            <a:ext cx="140828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Oct 5-8, 2016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34207C-AEE5-41AD-8A70-7DB5970FCFED}"/>
              </a:ext>
            </a:extLst>
          </p:cNvPr>
          <p:cNvSpPr/>
          <p:nvPr/>
        </p:nvSpPr>
        <p:spPr>
          <a:xfrm>
            <a:off x="3895168" y="955181"/>
            <a:ext cx="1527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Century Gothic"/>
              </a:rPr>
              <a:t>Sep 11-30, 2016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993F5C-B04E-4CBF-A0FF-1AA570131C28}"/>
              </a:ext>
            </a:extLst>
          </p:cNvPr>
          <p:cNvSpPr/>
          <p:nvPr/>
        </p:nvSpPr>
        <p:spPr>
          <a:xfrm>
            <a:off x="6599468" y="935489"/>
            <a:ext cx="19677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/>
                </a:solidFill>
                <a:latin typeface="Century Gothic"/>
              </a:rPr>
              <a:t>Jul 28 – Aug 26, 2017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D8637-7AC1-47C4-B707-1DA285117F34}"/>
              </a:ext>
            </a:extLst>
          </p:cNvPr>
          <p:cNvSpPr txBox="1">
            <a:spLocks/>
          </p:cNvSpPr>
          <p:nvPr/>
        </p:nvSpPr>
        <p:spPr>
          <a:xfrm>
            <a:off x="478819" y="6347518"/>
            <a:ext cx="11539114" cy="840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rgbClr val="FFFFFF"/>
                </a:solidFill>
              </a:rPr>
              <a:t>Differences in </a:t>
            </a:r>
            <a:r>
              <a:rPr lang="en-US" sz="2000">
                <a:solidFill>
                  <a:srgbClr val="00B0F0"/>
                </a:solidFill>
              </a:rPr>
              <a:t>sentiment</a:t>
            </a:r>
            <a:r>
              <a:rPr lang="en-US" sz="2000">
                <a:solidFill>
                  <a:srgbClr val="FFFFFF"/>
                </a:solidFill>
              </a:rPr>
              <a:t> during peak periods were similar to trends before and after</a:t>
            </a:r>
          </a:p>
        </p:txBody>
      </p:sp>
    </p:spTree>
    <p:extLst>
      <p:ext uri="{BB962C8B-B14F-4D97-AF65-F5344CB8AC3E}">
        <p14:creationId xmlns:p14="http://schemas.microsoft.com/office/powerpoint/2010/main" val="178640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 txBox="1">
            <a:spLocks/>
          </p:cNvSpPr>
          <p:nvPr/>
        </p:nvSpPr>
        <p:spPr>
          <a:xfrm>
            <a:off x="340275" y="5779481"/>
            <a:ext cx="11539114" cy="840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Left Trolls started with a higher degree of negative sentiment but were overtaken by Right Trolls shortly after the Nov 2016 election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225136" y="12508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Negative Sentiment Left/Right Trolls 2015-2017 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80614" y="772386"/>
            <a:ext cx="9577228" cy="2309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antenna, object&#10;&#10;Description generated with high confidence">
            <a:extLst>
              <a:ext uri="{FF2B5EF4-FFF2-40B4-BE49-F238E27FC236}">
                <a16:creationId xmlns:a16="http://schemas.microsoft.com/office/drawing/2014/main" id="{6B2515C3-F329-4C5F-A7E2-6C4690F3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61709"/>
            <a:ext cx="9578108" cy="47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84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0" y="24053"/>
            <a:ext cx="11887201" cy="708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Positive Sentiment Left/Right Trolls 2015-2017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80614" y="783931"/>
            <a:ext cx="9556446" cy="138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/>
          <p:cNvSpPr txBox="1">
            <a:spLocks/>
          </p:cNvSpPr>
          <p:nvPr/>
        </p:nvSpPr>
        <p:spPr>
          <a:xfrm>
            <a:off x="275158" y="6073140"/>
            <a:ext cx="10641733" cy="525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Positive </a:t>
            </a:r>
            <a:r>
              <a:rPr lang="en-US" sz="2000">
                <a:solidFill>
                  <a:srgbClr val="00B0F0"/>
                </a:solidFill>
              </a:rPr>
              <a:t>sentiment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 increased at twice the rate for Left Trolls than for Right Trolls</a:t>
            </a:r>
          </a:p>
        </p:txBody>
      </p:sp>
      <p:pic>
        <p:nvPicPr>
          <p:cNvPr id="2" name="Picture 2" descr="A picture containing object, antenna&#10;&#10;Description generated with high confidence">
            <a:extLst>
              <a:ext uri="{FF2B5EF4-FFF2-40B4-BE49-F238E27FC236}">
                <a16:creationId xmlns:a16="http://schemas.microsoft.com/office/drawing/2014/main" id="{E8823459-9CD4-4C4D-80B5-961BD3E63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989649"/>
            <a:ext cx="9561944" cy="48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5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3"/>
          <p:cNvSpPr txBox="1">
            <a:spLocks/>
          </p:cNvSpPr>
          <p:nvPr/>
        </p:nvSpPr>
        <p:spPr>
          <a:xfrm>
            <a:off x="304802" y="24053"/>
            <a:ext cx="11887201" cy="1225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Peak Period Topic Analysis</a:t>
            </a:r>
            <a:endParaRPr lang="en-US" sz="3800" i="1">
              <a:solidFill>
                <a:schemeClr val="tx1"/>
              </a:solidFill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978981" y="6124330"/>
            <a:ext cx="5222127" cy="671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Tweets around the Mar 22, 2016 Brussels terror attacks exhibited strong anti-Islamic bias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03704" y="794895"/>
            <a:ext cx="1029733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8FACE3F-594F-441A-AED0-4F2B9EBD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1" y="983646"/>
            <a:ext cx="11552052" cy="581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9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 Placeholder 3"/>
          <p:cNvSpPr txBox="1">
            <a:spLocks/>
          </p:cNvSpPr>
          <p:nvPr/>
        </p:nvSpPr>
        <p:spPr>
          <a:xfrm>
            <a:off x="304802" y="24053"/>
            <a:ext cx="11887201" cy="12256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Peak Period Topic Analysis</a:t>
            </a:r>
            <a:endParaRPr lang="en-US" sz="3800" i="1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12941" y="704840"/>
            <a:ext cx="1119787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EE33206-D31A-482E-B428-6C648F939350}"/>
              </a:ext>
            </a:extLst>
          </p:cNvPr>
          <p:cNvSpPr txBox="1">
            <a:spLocks/>
          </p:cNvSpPr>
          <p:nvPr/>
        </p:nvSpPr>
        <p:spPr>
          <a:xfrm>
            <a:off x="8902591" y="2167131"/>
            <a:ext cx="3235661" cy="34156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565" indent="-456565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High traffic before, during and after Aug 11-12, 2017 Charlottesville, VA </a:t>
            </a:r>
            <a:r>
              <a:rPr lang="en-US">
                <a:solidFill>
                  <a:srgbClr val="00B0F0"/>
                </a:solidFill>
                <a:cs typeface="Calibri"/>
              </a:rPr>
              <a:t>Unite the Right Rally</a:t>
            </a:r>
          </a:p>
          <a:p>
            <a:pPr marL="456565" indent="-45656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3200"/>
          </a:p>
        </p:txBody>
      </p:sp>
      <p:pic>
        <p:nvPicPr>
          <p:cNvPr id="3" name="Picture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5D018EB2-870E-41D6-BFCE-72CC152B7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55" y="863600"/>
            <a:ext cx="8893078" cy="57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6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4159417" y="3030705"/>
            <a:ext cx="4417088" cy="83099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 </a:t>
            </a:r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</a:rPr>
              <a:t>Times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4FD34-24FA-4698-B963-DB0193836215}"/>
              </a:ext>
            </a:extLst>
          </p:cNvPr>
          <p:cNvSpPr/>
          <p:nvPr/>
        </p:nvSpPr>
        <p:spPr>
          <a:xfrm>
            <a:off x="471364" y="416334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1171168" y="595831"/>
            <a:ext cx="10208035" cy="6093383"/>
            <a:chOff x="831376" y="109708"/>
            <a:chExt cx="8164093" cy="5414792"/>
          </a:xfrm>
        </p:grpSpPr>
        <p:sp>
          <p:nvSpPr>
            <p:cNvPr id="47" name="Rectangle 46"/>
            <p:cNvSpPr/>
            <p:nvPr/>
          </p:nvSpPr>
          <p:spPr>
            <a:xfrm>
              <a:off x="831376" y="633004"/>
              <a:ext cx="8164092" cy="489149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172215"/>
              <a:endParaRPr lang="en-US" kern="0">
                <a:solidFill>
                  <a:sysClr val="window" lastClr="FFFFFF"/>
                </a:solidFill>
              </a:endParaRPr>
            </a:p>
          </p:txBody>
        </p:sp>
        <p:pic>
          <p:nvPicPr>
            <p:cNvPr id="48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45" t="36614" r="35019" b="40015"/>
            <a:stretch/>
          </p:blipFill>
          <p:spPr bwMode="auto">
            <a:xfrm>
              <a:off x="1499577" y="2171337"/>
              <a:ext cx="6064635" cy="1442939"/>
            </a:xfrm>
            <a:prstGeom prst="rect">
              <a:avLst/>
            </a:prstGeom>
            <a:noFill/>
            <a:ln>
              <a:noFill/>
            </a:ln>
            <a:effectLst>
              <a:outerShdw blurRad="139700" dist="38100" dir="5400000" algn="t" rotWithShape="0">
                <a:prstClr val="black">
                  <a:alpha val="8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 rot="16200000">
              <a:off x="377027" y="3417357"/>
              <a:ext cx="1374173" cy="39383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sysClr val="windowText" lastClr="000000"/>
                  </a:solidFill>
                </a:rPr>
                <a:t>Topics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18747444">
              <a:off x="1193623" y="1161945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18747444">
              <a:off x="2085331" y="1161946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8747444">
              <a:off x="3072526" y="1150183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8747444">
              <a:off x="3837931" y="1182404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 rot="18747444">
              <a:off x="4752331" y="1085497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8747444">
              <a:off x="5590531" y="1150184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 rot="18747444">
              <a:off x="6581131" y="1126596"/>
              <a:ext cx="2246955" cy="29537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defTabSz="1172215"/>
              <a:r>
                <a:rPr lang="en-US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rot="16200000">
              <a:off x="351602" y="1377792"/>
              <a:ext cx="1374173" cy="393838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sysClr val="windowText" lastClr="000000"/>
                  </a:solidFill>
                </a:rPr>
                <a:t>Time</a:t>
              </a:r>
            </a:p>
          </p:txBody>
        </p:sp>
        <p:pic>
          <p:nvPicPr>
            <p:cNvPr id="58" name="Picture 1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63" t="36751" r="5799" b="49831"/>
            <a:stretch/>
          </p:blipFill>
          <p:spPr bwMode="auto">
            <a:xfrm>
              <a:off x="1499577" y="3848101"/>
              <a:ext cx="6068806" cy="1411004"/>
            </a:xfrm>
            <a:prstGeom prst="rect">
              <a:avLst/>
            </a:prstGeom>
            <a:noFill/>
            <a:ln>
              <a:noFill/>
            </a:ln>
            <a:effectLst>
              <a:outerShdw blurRad="139700" dist="38100" dir="5400000" algn="t" rotWithShape="0">
                <a:prstClr val="black">
                  <a:alpha val="82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7564212" y="1818404"/>
              <a:ext cx="1198788" cy="437598"/>
            </a:xfrm>
            <a:prstGeom prst="rect">
              <a:avLst/>
            </a:prstGeom>
            <a:solidFill>
              <a:srgbClr val="00B0F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prstClr val="white"/>
                  </a:solidFill>
                </a:rPr>
                <a:t>Left Troll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76123" y="3597677"/>
              <a:ext cx="1419346" cy="437598"/>
            </a:xfrm>
            <a:prstGeom prst="rect">
              <a:avLst/>
            </a:prstGeom>
            <a:solidFill>
              <a:srgbClr val="C00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91436" tIns="45718" rIns="91436" bIns="45718" rtlCol="0">
              <a:spAutoFit/>
            </a:bodyPr>
            <a:lstStyle/>
            <a:p>
              <a:pPr algn="ctr" defTabSz="1172215"/>
              <a:r>
                <a:rPr lang="en-US" sz="2600" b="1" kern="0">
                  <a:solidFill>
                    <a:prstClr val="white"/>
                  </a:solidFill>
                </a:rPr>
                <a:t>Right Troll</a:t>
              </a:r>
            </a:p>
          </p:txBody>
        </p:sp>
      </p:grpSp>
      <p:sp>
        <p:nvSpPr>
          <p:cNvPr id="17" name="Text Placeholder 3"/>
          <p:cNvSpPr txBox="1">
            <a:spLocks/>
          </p:cNvSpPr>
          <p:nvPr/>
        </p:nvSpPr>
        <p:spPr>
          <a:xfrm>
            <a:off x="304805" y="24053"/>
            <a:ext cx="11887201" cy="1225684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Time Defined by Hours of Workday Productivity</a:t>
            </a:r>
            <a:endParaRPr lang="en-US" sz="3800" i="1">
              <a:solidFill>
                <a:schemeClr val="tx1"/>
              </a:solidFill>
            </a:endParaRP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04803" y="766314"/>
            <a:ext cx="11410947" cy="413047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Were there certain times the trolls wanted the most people viewing their messages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38340" y="1141259"/>
            <a:ext cx="114472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8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D8C5E7-8D5D-49B5-9067-FEBFF3A8C2F1}"/>
              </a:ext>
            </a:extLst>
          </p:cNvPr>
          <p:cNvSpPr/>
          <p:nvPr/>
        </p:nvSpPr>
        <p:spPr>
          <a:xfrm>
            <a:off x="524280" y="416335"/>
            <a:ext cx="11195538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2052309"/>
            <a:ext cx="4098925" cy="26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5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2" y="24056"/>
            <a:ext cx="11887201" cy="708025"/>
          </a:xfrm>
          <a:prstGeom prst="rect">
            <a:avLst/>
          </a:prstGeom>
        </p:spPr>
        <p:txBody>
          <a:bodyPr vert="horz" lIns="91432" tIns="45717" rIns="91432" bIns="45717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Average Emotion usage per time of day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221927" y="616687"/>
            <a:ext cx="11740567" cy="580128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This visual details the changes in the amount of emotions used in the messages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6010" y="1018691"/>
            <a:ext cx="9864903" cy="2116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 txBox="1">
            <a:spLocks/>
          </p:cNvSpPr>
          <p:nvPr/>
        </p:nvSpPr>
        <p:spPr>
          <a:xfrm>
            <a:off x="10444844" y="1318992"/>
            <a:ext cx="1632859" cy="2407880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Over the entire tweet set:</a:t>
            </a:r>
          </a:p>
          <a:p>
            <a:pPr>
              <a:spcBef>
                <a:spcPts val="600"/>
              </a:spcBef>
            </a:pP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</a:rPr>
              <a:t>Tweets exhibit greater degrees of </a:t>
            </a:r>
            <a:r>
              <a:rPr lang="en-US" sz="2000">
                <a:solidFill>
                  <a:srgbClr val="00B0F0"/>
                </a:solidFill>
              </a:rPr>
              <a:t>fear, anger, and trust</a:t>
            </a:r>
            <a:r>
              <a:rPr lang="en-US" sz="2000" b="0">
                <a:solidFill>
                  <a:srgbClr val="00B0F0"/>
                </a:solidFill>
              </a:rPr>
              <a:t> </a:t>
            </a:r>
            <a:r>
              <a:rPr lang="en-US" sz="2000" b="0">
                <a:solidFill>
                  <a:schemeClr val="tx1">
                    <a:lumMod val="85000"/>
                    <a:lumOff val="15000"/>
                  </a:schemeClr>
                </a:solidFill>
              </a:rPr>
              <a:t>than other emotions</a:t>
            </a:r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DDA7474-30FA-4C74-98F4-B7F9541D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2" y="1318992"/>
            <a:ext cx="9850581" cy="48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41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3"/>
          <p:cNvSpPr txBox="1">
            <a:spLocks/>
          </p:cNvSpPr>
          <p:nvPr/>
        </p:nvSpPr>
        <p:spPr>
          <a:xfrm>
            <a:off x="190502" y="24056"/>
            <a:ext cx="11887201" cy="708025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Emotional appeal per time of day…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190178" y="637854"/>
            <a:ext cx="10999735" cy="580128"/>
          </a:xfrm>
          <a:prstGeom prst="rect">
            <a:avLst/>
          </a:prstGeom>
        </p:spPr>
        <p:txBody>
          <a:bodyPr vert="horz" lIns="91432" tIns="45717" rIns="91432" bIns="45717" rtlCol="0" anchor="t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8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4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lang="en-US" sz="2000" kern="1200" dirty="0" smtClean="0">
                <a:solidFill>
                  <a:srgbClr val="58585B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>
                <a:solidFill>
                  <a:schemeClr val="tx1">
                    <a:lumMod val="65000"/>
                    <a:lumOff val="35000"/>
                  </a:schemeClr>
                </a:solidFill>
              </a:rPr>
              <a:t>At what times of day and what emotions are being presented to us 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64259" y="1039857"/>
            <a:ext cx="9833152" cy="2116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9571570" y="1214418"/>
            <a:ext cx="2506133" cy="4324255"/>
          </a:xfrm>
          <a:prstGeom prst="rect">
            <a:avLst/>
          </a:prstGeom>
        </p:spPr>
        <p:txBody>
          <a:bodyPr wrap="square" lIns="91432" tIns="45717" rIns="91432" bIns="45717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b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The Russian Right and Left Trolls had similar goals even if targeted groups differed: </a:t>
            </a:r>
          </a:p>
          <a:p>
            <a:pPr>
              <a:spcBef>
                <a:spcPts val="600"/>
              </a:spcBef>
            </a:pP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Used the main emotions of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Fear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,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Trust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 and </a:t>
            </a:r>
            <a:r>
              <a:rPr lang="en-US" sz="2000" b="1">
                <a:solidFill>
                  <a:srgbClr val="00B0F0"/>
                </a:solidFill>
                <a:latin typeface="Bahnschrift SemiCondensed" panose="020B0502040204020203" pitchFamily="34" charset="0"/>
              </a:rPr>
              <a:t>Anger</a:t>
            </a:r>
            <a:r>
              <a:rPr lang="en-US" sz="2000">
                <a:solidFill>
                  <a:srgbClr val="00B0F0"/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similarly –they seemed to send the Right to bed with higher levels of these emotions!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F854C2-BB1E-436C-B499-45085257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8" y="1214418"/>
            <a:ext cx="9379527" cy="48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37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715940" y="1502054"/>
            <a:ext cx="10629646" cy="5219837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r="26819" b="20245"/>
          <a:stretch/>
        </p:blipFill>
        <p:spPr>
          <a:xfrm>
            <a:off x="1135228" y="3711273"/>
            <a:ext cx="5069772" cy="2982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5" t="36614" r="34902" b="40015"/>
          <a:stretch/>
        </p:blipFill>
        <p:spPr bwMode="auto">
          <a:xfrm>
            <a:off x="1152279" y="2521639"/>
            <a:ext cx="5009470" cy="119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" name="Rectangle 120"/>
          <p:cNvSpPr/>
          <p:nvPr/>
        </p:nvSpPr>
        <p:spPr>
          <a:xfrm>
            <a:off x="1869262" y="2117705"/>
            <a:ext cx="701287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251225" y="2117705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697960" y="2117705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r="26196" b="20726"/>
          <a:stretch/>
        </p:blipFill>
        <p:spPr>
          <a:xfrm>
            <a:off x="6281611" y="3752303"/>
            <a:ext cx="5130876" cy="29643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6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3" t="36751" r="5799" b="49831"/>
          <a:stretch/>
        </p:blipFill>
        <p:spPr bwMode="auto">
          <a:xfrm>
            <a:off x="6229684" y="2561365"/>
            <a:ext cx="5043302" cy="117257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Rectangle 126"/>
          <p:cNvSpPr/>
          <p:nvPr/>
        </p:nvSpPr>
        <p:spPr>
          <a:xfrm>
            <a:off x="7017970" y="2112477"/>
            <a:ext cx="701287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8399932" y="2112477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846670" y="2112477"/>
            <a:ext cx="722932" cy="460418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298171" y="2934706"/>
            <a:ext cx="1204867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Topics</a:t>
            </a: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-585297" y="5023040"/>
            <a:ext cx="2971802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   Average Emotions To Topics</a:t>
            </a:r>
          </a:p>
        </p:txBody>
      </p:sp>
      <p:sp>
        <p:nvSpPr>
          <p:cNvPr id="132" name="TextBox 131"/>
          <p:cNvSpPr txBox="1"/>
          <p:nvPr/>
        </p:nvSpPr>
        <p:spPr>
          <a:xfrm rot="16200000">
            <a:off x="473762" y="1905427"/>
            <a:ext cx="853693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    Time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1530108" y="685801"/>
            <a:ext cx="4742104" cy="2111468"/>
            <a:chOff x="455591" y="975882"/>
            <a:chExt cx="2669454" cy="1188601"/>
          </a:xfrm>
        </p:grpSpPr>
        <p:sp>
          <p:nvSpPr>
            <p:cNvPr id="134" name="TextBox 133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 rot="18747444">
              <a:off x="1721076" y="155222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6752242" y="694149"/>
            <a:ext cx="4742104" cy="2111468"/>
            <a:chOff x="455591" y="975882"/>
            <a:chExt cx="2669454" cy="1188601"/>
          </a:xfrm>
        </p:grpSpPr>
        <p:sp>
          <p:nvSpPr>
            <p:cNvPr id="142" name="TextBox 141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 rot="18747444">
              <a:off x="1721076" y="151793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149" name="Rectangle 148"/>
          <p:cNvSpPr/>
          <p:nvPr/>
        </p:nvSpPr>
        <p:spPr>
          <a:xfrm>
            <a:off x="1085266" y="2504208"/>
            <a:ext cx="10187720" cy="119911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8473718" y="137161"/>
            <a:ext cx="2925803" cy="1073442"/>
            <a:chOff x="6282439" y="182559"/>
            <a:chExt cx="2438169" cy="894535"/>
          </a:xfrm>
        </p:grpSpPr>
        <p:pic>
          <p:nvPicPr>
            <p:cNvPr id="151" name="Picture 15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82559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9460729" y="3851625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7833360" y="5623561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8555943" y="5006343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8881616" y="6163539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7017970" y="5040584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9634967" y="5838009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10069315" y="5459235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7433597" y="6021152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3690566" y="3909956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1884275" y="5502627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3384529" y="5049817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246178" y="6294229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2156010" y="4687123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5442596" y="5308729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2758501" y="4853787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2615010" y="6021152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15945" y="960121"/>
            <a:ext cx="899496" cy="664793"/>
          </a:xfrm>
          <a:prstGeom prst="rect">
            <a:avLst/>
          </a:prstGeom>
          <a:solidFill>
            <a:srgbClr val="00B0F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b="1" kern="0">
                <a:solidFill>
                  <a:sysClr val="window" lastClr="FFFFFF"/>
                </a:solidFill>
              </a:rPr>
              <a:t>Left Troll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0613566" y="973487"/>
            <a:ext cx="855157" cy="664793"/>
          </a:xfrm>
          <a:prstGeom prst="rect">
            <a:avLst/>
          </a:prstGeom>
          <a:solidFill>
            <a:srgbClr val="C0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b="1" kern="0">
                <a:solidFill>
                  <a:sysClr val="window" lastClr="FFFFFF"/>
                </a:solidFill>
              </a:rPr>
              <a:t>Right Troll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6205000" y="1853527"/>
            <a:ext cx="54863" cy="4867313"/>
          </a:xfrm>
          <a:prstGeom prst="rect">
            <a:avLst/>
          </a:prstGeom>
          <a:solidFill>
            <a:srgbClr val="8064A2">
              <a:lumMod val="75000"/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61225" y="444841"/>
            <a:ext cx="7429336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560" b="1" kern="0"/>
              <a:t>Understanding social engineering strategies by visualizing What, When, Emotion usage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798321" y="824538"/>
            <a:ext cx="669103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Repeating Topics over the day common (Typical behavior or purposeful)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798321" y="1157894"/>
            <a:ext cx="5929028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Pattern of infusing messages with trust and fear over others emotions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9" y="2175059"/>
            <a:ext cx="471065" cy="47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898" y="3352046"/>
            <a:ext cx="490342" cy="490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77" y="6315877"/>
            <a:ext cx="500617" cy="5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9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15940" y="1606776"/>
            <a:ext cx="10629646" cy="511511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25165" b="20245"/>
          <a:stretch/>
        </p:blipFill>
        <p:spPr>
          <a:xfrm>
            <a:off x="1066800" y="3670005"/>
            <a:ext cx="5321062" cy="305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1843596" y="2263689"/>
            <a:ext cx="70763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38059" y="2263689"/>
            <a:ext cx="72947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97881" y="2263689"/>
            <a:ext cx="729470" cy="445715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r="26433" b="21177"/>
          <a:stretch/>
        </p:blipFill>
        <p:spPr>
          <a:xfrm>
            <a:off x="6278880" y="3704849"/>
            <a:ext cx="5207114" cy="300810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036816" y="2174915"/>
            <a:ext cx="70763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431277" y="2174915"/>
            <a:ext cx="72947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91100" y="2174915"/>
            <a:ext cx="729470" cy="4544166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367570" y="3030312"/>
            <a:ext cx="1068128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Topics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585299" y="5050274"/>
            <a:ext cx="2971802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Average Emotions To Topics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486507" y="2081119"/>
            <a:ext cx="830258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85267" y="2699483"/>
            <a:ext cx="10302391" cy="1049554"/>
          </a:xfrm>
          <a:prstGeom prst="rect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67236" y="2680912"/>
            <a:ext cx="4890463" cy="1059041"/>
            <a:chOff x="609600" y="1293619"/>
            <a:chExt cx="3139941" cy="6799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5" t="25641" r="35556" b="57382"/>
            <a:stretch/>
          </p:blipFill>
          <p:spPr bwMode="auto">
            <a:xfrm>
              <a:off x="1912399" y="1293619"/>
              <a:ext cx="1837142" cy="67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5" t="25641" r="63019" b="57382"/>
            <a:stretch/>
          </p:blipFill>
          <p:spPr bwMode="auto">
            <a:xfrm>
              <a:off x="609600" y="1293619"/>
              <a:ext cx="1302799" cy="679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1669608" y="835284"/>
            <a:ext cx="4742104" cy="2111468"/>
            <a:chOff x="455591" y="975882"/>
            <a:chExt cx="2669454" cy="1188601"/>
          </a:xfrm>
        </p:grpSpPr>
        <p:sp>
          <p:nvSpPr>
            <p:cNvPr id="34" name="TextBox 33"/>
            <p:cNvSpPr txBox="1"/>
            <p:nvPr/>
          </p:nvSpPr>
          <p:spPr>
            <a:xfrm rot="18747444">
              <a:off x="147894" y="1533744"/>
              <a:ext cx="8983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8747444">
              <a:off x="616994" y="1598892"/>
              <a:ext cx="576426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8747444">
              <a:off x="896316" y="149311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8747444">
              <a:off x="1329651" y="1561935"/>
              <a:ext cx="73955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8747444">
              <a:off x="1721076" y="1552220"/>
              <a:ext cx="854617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747444">
              <a:off x="2184132" y="1582541"/>
              <a:ext cx="69132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8747444">
              <a:off x="2453674" y="1479773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93797" y="2699482"/>
            <a:ext cx="5082365" cy="1035798"/>
            <a:chOff x="5401073" y="2579057"/>
            <a:chExt cx="3451285" cy="69160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11" t="52433" r="1636" b="30609"/>
            <a:stretch/>
          </p:blipFill>
          <p:spPr bwMode="auto">
            <a:xfrm>
              <a:off x="7374715" y="2579057"/>
              <a:ext cx="1477643" cy="691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7" t="52433" r="22729" b="30609"/>
            <a:stretch/>
          </p:blipFill>
          <p:spPr bwMode="auto">
            <a:xfrm>
              <a:off x="5401073" y="2579058"/>
              <a:ext cx="1964001" cy="691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6650862" y="923980"/>
            <a:ext cx="4900059" cy="2105190"/>
            <a:chOff x="380326" y="1031110"/>
            <a:chExt cx="2758372" cy="1185067"/>
          </a:xfrm>
        </p:grpSpPr>
        <p:sp>
          <p:nvSpPr>
            <p:cNvPr id="45" name="TextBox 44"/>
            <p:cNvSpPr txBox="1"/>
            <p:nvPr/>
          </p:nvSpPr>
          <p:spPr>
            <a:xfrm rot="18747444">
              <a:off x="124038" y="1590891"/>
              <a:ext cx="795560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8747444">
              <a:off x="580193" y="1554566"/>
              <a:ext cx="70921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 rot="18747444">
              <a:off x="883138" y="1544807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rot="18747444">
              <a:off x="1283594" y="1522384"/>
              <a:ext cx="812178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 rot="18747444">
              <a:off x="1800227" y="1639345"/>
              <a:ext cx="647834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 rot="18747444">
              <a:off x="2149613" y="1557217"/>
              <a:ext cx="747291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 rot="18747444">
              <a:off x="2467327" y="1535001"/>
              <a:ext cx="1175261" cy="1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67" name="Rectangle 66"/>
          <p:cNvSpPr/>
          <p:nvPr/>
        </p:nvSpPr>
        <p:spPr>
          <a:xfrm>
            <a:off x="6205000" y="2255920"/>
            <a:ext cx="57952" cy="4464920"/>
          </a:xfrm>
          <a:prstGeom prst="rect">
            <a:avLst/>
          </a:prstGeom>
          <a:solidFill>
            <a:srgbClr val="8064A2">
              <a:lumMod val="75000"/>
              <a:alpha val="88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8473718" y="130352"/>
            <a:ext cx="2925803" cy="1080250"/>
            <a:chOff x="6282439" y="176886"/>
            <a:chExt cx="2438169" cy="900208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76886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1" name="TextBox 70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2447542" y="4225399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3911549" y="4617721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2289792" y="4987303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2918176" y="6147357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3879199" y="3831247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5310544" y="5943655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3695767" y="5465030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1843596" y="5704159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9200870" y="4709161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7542187" y="4219045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8631951" y="5633354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9098942" y="6286756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9167834" y="3831247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10676920" y="6091957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7887788" y="5096959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7241083" y="5633354"/>
            <a:ext cx="1499719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16971" y="1403645"/>
            <a:ext cx="830215" cy="406261"/>
          </a:xfrm>
          <a:prstGeom prst="rect">
            <a:avLst/>
          </a:prstGeom>
          <a:solidFill>
            <a:srgbClr val="8064A2">
              <a:lumMod val="75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>
                <a:solidFill>
                  <a:sysClr val="window" lastClr="FFFFFF"/>
                </a:solidFill>
              </a:rPr>
              <a:t>News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545947" y="1403645"/>
            <a:ext cx="830215" cy="406261"/>
          </a:xfrm>
          <a:prstGeom prst="rect">
            <a:avLst/>
          </a:prstGeom>
          <a:solidFill>
            <a:srgbClr val="8064A2">
              <a:lumMod val="75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>
                <a:solidFill>
                  <a:sysClr val="window" lastClr="FFFFFF"/>
                </a:solidFill>
              </a:rPr>
              <a:t>Local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615440" y="552068"/>
            <a:ext cx="586333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Pattern of emotions used by disinformation news Trolls provided content high in fear, anger, and trust (mistrust?)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15441" y="1157894"/>
            <a:ext cx="7089132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Directed fear and anger inducing stories to audiences primed to receive it</a:t>
            </a:r>
          </a:p>
        </p:txBody>
      </p:sp>
    </p:spTree>
    <p:extLst>
      <p:ext uri="{BB962C8B-B14F-4D97-AF65-F5344CB8AC3E}">
        <p14:creationId xmlns:p14="http://schemas.microsoft.com/office/powerpoint/2010/main" val="383402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15941" y="552232"/>
            <a:ext cx="5708623" cy="616966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678" r="25411" b="21006"/>
          <a:stretch/>
        </p:blipFill>
        <p:spPr>
          <a:xfrm>
            <a:off x="6104217" y="4407122"/>
            <a:ext cx="3466504" cy="23095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57293" y="3733115"/>
            <a:ext cx="1817160" cy="701727"/>
          </a:xfrm>
          <a:prstGeom prst="rect">
            <a:avLst/>
          </a:prstGeom>
          <a:solidFill>
            <a:srgbClr val="00B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920" b="1" kern="0" err="1">
                <a:solidFill>
                  <a:sysClr val="window" lastClr="FFFFFF"/>
                </a:solidFill>
              </a:rPr>
              <a:t>HashTagGamer</a:t>
            </a:r>
            <a:r>
              <a:rPr lang="en-US" sz="1920" b="1" kern="0">
                <a:solidFill>
                  <a:sysClr val="window" lastClr="FFFFFF"/>
                </a:solidFill>
              </a:rPr>
              <a:t> Troll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r="27710" b="20216"/>
          <a:stretch/>
        </p:blipFill>
        <p:spPr>
          <a:xfrm>
            <a:off x="1167556" y="3191534"/>
            <a:ext cx="5189737" cy="3492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25385" r="66138" b="55942"/>
          <a:stretch/>
        </p:blipFill>
        <p:spPr bwMode="auto">
          <a:xfrm>
            <a:off x="1108773" y="1620637"/>
            <a:ext cx="5248520" cy="166174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805939" y="1265013"/>
            <a:ext cx="853048" cy="5306473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13746" y="1268824"/>
            <a:ext cx="879374" cy="536022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817463" y="1268820"/>
            <a:ext cx="879374" cy="5360222"/>
          </a:xfrm>
          <a:prstGeom prst="rect">
            <a:avLst/>
          </a:prstGeom>
          <a:solidFill>
            <a:srgbClr val="FFC000">
              <a:alpha val="21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09723" tIns="54862" rIns="109723" bIns="54862"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47163" y="-277964"/>
            <a:ext cx="5196608" cy="2243924"/>
            <a:chOff x="389074" y="1031110"/>
            <a:chExt cx="2744446" cy="1185067"/>
          </a:xfrm>
        </p:grpSpPr>
        <p:sp>
          <p:nvSpPr>
            <p:cNvPr id="26" name="TextBox 25"/>
            <p:cNvSpPr txBox="1"/>
            <p:nvPr/>
          </p:nvSpPr>
          <p:spPr>
            <a:xfrm rot="18747444">
              <a:off x="124038" y="1599639"/>
              <a:ext cx="795560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before work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8747444">
              <a:off x="580193" y="1563314"/>
              <a:ext cx="709211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morning work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8747444">
              <a:off x="883138" y="1549984"/>
              <a:ext cx="1175261" cy="15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lunch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18747444">
              <a:off x="1283594" y="1531133"/>
              <a:ext cx="812178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afternoon work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8747444">
              <a:off x="1800227" y="1648093"/>
              <a:ext cx="647834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2 </a:t>
              </a:r>
              <a:r>
                <a:rPr lang="en-US" sz="1680" b="1" kern="0" err="1">
                  <a:solidFill>
                    <a:srgbClr val="8064A2">
                      <a:lumMod val="75000"/>
                    </a:srgbClr>
                  </a:solidFill>
                </a:rPr>
                <a:t>hrs</a:t>
              </a: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 after work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8747444">
              <a:off x="2149613" y="1565965"/>
              <a:ext cx="747291" cy="265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evening leisure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8747444">
              <a:off x="2467327" y="1540178"/>
              <a:ext cx="1175261" cy="15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97280">
                <a:lnSpc>
                  <a:spcPts val="1560"/>
                </a:lnSpc>
                <a:defRPr/>
              </a:pPr>
              <a:r>
                <a:rPr lang="en-US" sz="1680" b="1" kern="0">
                  <a:solidFill>
                    <a:srgbClr val="8064A2">
                      <a:lumMod val="75000"/>
                    </a:srgbClr>
                  </a:solidFill>
                </a:rPr>
                <a:t>sleep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2232464" y="3607330"/>
            <a:ext cx="65915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2619326" y="4939304"/>
            <a:ext cx="76014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1877453" y="4249676"/>
            <a:ext cx="1335622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551309" y="6215692"/>
            <a:ext cx="89319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4279397" y="4020685"/>
            <a:ext cx="587020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3275746" y="4456352"/>
            <a:ext cx="492443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4807070" y="3217265"/>
            <a:ext cx="950901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3939008" y="5009033"/>
            <a:ext cx="1598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>
              <a:defRPr/>
            </a:pPr>
            <a:r>
              <a:rPr lang="en-US" sz="1680" b="1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Bahnschrift" panose="020B0502040204020203" pitchFamily="34" charset="0"/>
              </a:rPr>
              <a:t>Surprise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473718" y="137161"/>
            <a:ext cx="2925803" cy="1073442"/>
            <a:chOff x="6282439" y="182559"/>
            <a:chExt cx="2438169" cy="894535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14279" r="-148" b="57106"/>
            <a:stretch/>
          </p:blipFill>
          <p:spPr>
            <a:xfrm>
              <a:off x="6282439" y="182559"/>
              <a:ext cx="1204333" cy="89453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31" t="42894" r="-148" b="34205"/>
            <a:stretch/>
          </p:blipFill>
          <p:spPr>
            <a:xfrm>
              <a:off x="7516275" y="182559"/>
              <a:ext cx="1204333" cy="73419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5" name="TextBox 44"/>
          <p:cNvSpPr txBox="1"/>
          <p:nvPr/>
        </p:nvSpPr>
        <p:spPr>
          <a:xfrm rot="16200000">
            <a:off x="74881" y="2271992"/>
            <a:ext cx="1651451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Topics</a:t>
            </a:r>
          </a:p>
        </p:txBody>
      </p:sp>
      <p:sp>
        <p:nvSpPr>
          <p:cNvPr id="61" name="TextBox 60"/>
          <p:cNvSpPr txBox="1"/>
          <p:nvPr/>
        </p:nvSpPr>
        <p:spPr>
          <a:xfrm rot="16200000">
            <a:off x="-805007" y="4803330"/>
            <a:ext cx="3411224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Average Emotions To Topics</a:t>
            </a:r>
          </a:p>
        </p:txBody>
      </p:sp>
      <p:sp>
        <p:nvSpPr>
          <p:cNvPr id="62" name="TextBox 61"/>
          <p:cNvSpPr txBox="1"/>
          <p:nvPr/>
        </p:nvSpPr>
        <p:spPr>
          <a:xfrm rot="16200000">
            <a:off x="473762" y="1019423"/>
            <a:ext cx="853693" cy="36932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1680" b="1" kern="0">
                <a:solidFill>
                  <a:sysClr val="windowText" lastClr="000000"/>
                </a:solidFill>
              </a:rPr>
              <a:t>Time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85267" y="1620636"/>
            <a:ext cx="5272027" cy="166174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097280">
              <a:defRPr/>
            </a:pPr>
            <a:endParaRPr lang="en-US" sz="216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493417" y="1417320"/>
            <a:ext cx="463178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Visualizing the </a:t>
            </a:r>
            <a:r>
              <a:rPr lang="en-US" sz="1560" b="1" kern="0" err="1"/>
              <a:t>HashTagGamer</a:t>
            </a:r>
            <a:r>
              <a:rPr lang="en-US" sz="1560" b="1" kern="0"/>
              <a:t> troll—a group trying to trend </a:t>
            </a:r>
            <a:r>
              <a:rPr lang="en-US" sz="1560" b="1" kern="0" err="1"/>
              <a:t>hashtag</a:t>
            </a:r>
            <a:r>
              <a:rPr lang="en-US" sz="1560" b="1" kern="0"/>
              <a:t> topics—noticed unique and consistent pattern of emotion usage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93419" y="2380868"/>
            <a:ext cx="4723220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Consistent pattern may be a fingerprint to identify automation and disinformation on social media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93419" y="3112388"/>
            <a:ext cx="4631782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1097280">
              <a:buFont typeface="Arial" pitchFamily="34" charset="0"/>
              <a:buChar char="•"/>
              <a:defRPr/>
            </a:pPr>
            <a:r>
              <a:rPr lang="en-US" sz="1560" b="1" kern="0"/>
              <a:t>Apply machine learning on these patterns to help differentiate between bots and humans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91372" y="122682"/>
            <a:ext cx="7491736" cy="443194"/>
          </a:xfrm>
          <a:prstGeom prst="rect">
            <a:avLst/>
          </a:prstGeom>
          <a:noFill/>
        </p:spPr>
        <p:txBody>
          <a:bodyPr wrap="square" lIns="109723" tIns="54862" rIns="109723" bIns="54862" rtlCol="0">
            <a:spAutoFit/>
          </a:bodyPr>
          <a:lstStyle/>
          <a:p>
            <a:pPr algn="ctr" defTabSz="1097280">
              <a:defRPr/>
            </a:pPr>
            <a:r>
              <a:rPr lang="en-US" sz="2160" b="1" kern="0"/>
              <a:t>Topics Presented over Time of Day (</a:t>
            </a:r>
            <a:r>
              <a:rPr lang="en-US" sz="1920" b="1" kern="0"/>
              <a:t>Defined By Productivity Hours</a:t>
            </a:r>
            <a:r>
              <a:rPr lang="en-US" sz="2160" b="1" ker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8970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1725-3357-4A80-B7C9-79E2F17D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01" y="2856994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Insights &amp; 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64FD34-24FA-4698-B963-DB0193836215}"/>
              </a:ext>
            </a:extLst>
          </p:cNvPr>
          <p:cNvSpPr/>
          <p:nvPr/>
        </p:nvSpPr>
        <p:spPr>
          <a:xfrm>
            <a:off x="389298" y="299917"/>
            <a:ext cx="11425474" cy="6218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42" y="166730"/>
            <a:ext cx="6474374" cy="43573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0134" y="4512002"/>
            <a:ext cx="6988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None/>
            </a:pPr>
            <a:r>
              <a:rPr lang="en-US" sz="1400">
                <a:latin typeface="Century Gothic" panose="020B0502020202020204" pitchFamily="34" charset="0"/>
                <a:cs typeface="Calibri"/>
              </a:rPr>
              <a:t>Laura </a:t>
            </a:r>
            <a:r>
              <a:rPr lang="en-US" sz="1400" err="1">
                <a:latin typeface="Century Gothic" panose="020B0502020202020204" pitchFamily="34" charset="0"/>
                <a:cs typeface="Calibri"/>
              </a:rPr>
              <a:t>Gallante</a:t>
            </a:r>
            <a:r>
              <a:rPr lang="en-US" sz="1400">
                <a:latin typeface="Century Gothic" panose="020B0502020202020204" pitchFamily="34" charset="0"/>
                <a:cs typeface="Calibri"/>
              </a:rPr>
              <a:t>, </a:t>
            </a:r>
            <a:r>
              <a:rPr lang="en-US" sz="1400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security expert </a:t>
            </a:r>
            <a:r>
              <a:rPr lang="en-US" sz="1400">
                <a:latin typeface="Century Gothic" panose="020B0502020202020204" pitchFamily="34" charset="0"/>
                <a:cs typeface="Calibri"/>
              </a:rPr>
              <a:t>in how states use cyberspace</a:t>
            </a:r>
          </a:p>
          <a:p>
            <a:pPr algn="r">
              <a:buNone/>
            </a:pPr>
            <a:r>
              <a:rPr lang="en-US" sz="1400">
                <a:latin typeface="Century Gothic" panose="020B0502020202020204" pitchFamily="34" charset="0"/>
              </a:rPr>
              <a:t>TED Talk, May 2017</a:t>
            </a:r>
          </a:p>
        </p:txBody>
      </p:sp>
      <p:sp>
        <p:nvSpPr>
          <p:cNvPr id="6" name="Rectangle 5"/>
          <p:cNvSpPr/>
          <p:nvPr/>
        </p:nvSpPr>
        <p:spPr>
          <a:xfrm>
            <a:off x="164214" y="709403"/>
            <a:ext cx="516312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Open minds &amp; free expression -&gt; </a:t>
            </a:r>
            <a:r>
              <a:rPr lang="en-US" sz="2400">
                <a:solidFill>
                  <a:srgbClr val="00B0F0"/>
                </a:solidFill>
                <a:latin typeface="Century Gothic" panose="020B0502020202020204" pitchFamily="34" charset="0"/>
              </a:rPr>
              <a:t>our greatest vulnerability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Modern state-sponsored information operation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Century Gothic" panose="020B0502020202020204" pitchFamily="34" charset="0"/>
              </a:rPr>
              <a:t>Sensational narratives amplified in social media</a:t>
            </a: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>
              <a:latin typeface="Century Gothic" panose="020B0502020202020204" pitchFamily="34" charset="0"/>
            </a:endParaRPr>
          </a:p>
          <a:p>
            <a:pPr marL="285750" indent="-285750" algn="r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F0"/>
                </a:solidFill>
                <a:latin typeface="Century Gothic" panose="020B0502020202020204" pitchFamily="34" charset="0"/>
              </a:rPr>
              <a:t>‘Reflexive control’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sz="240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1688" y="5936559"/>
            <a:ext cx="107603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i="1">
                <a:latin typeface="Century Gothic" panose="020B0502020202020204" pitchFamily="34" charset="0"/>
              </a:rPr>
              <a:t>The mind is the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</a:rPr>
              <a:t>most exploitable device </a:t>
            </a:r>
            <a:r>
              <a:rPr lang="en-US" sz="3200" i="1">
                <a:latin typeface="Century Gothic" panose="020B0502020202020204" pitchFamily="34" charset="0"/>
              </a:rPr>
              <a:t>on the planet</a:t>
            </a:r>
          </a:p>
        </p:txBody>
      </p:sp>
    </p:spTree>
    <p:extLst>
      <p:ext uri="{BB962C8B-B14F-4D97-AF65-F5344CB8AC3E}">
        <p14:creationId xmlns:p14="http://schemas.microsoft.com/office/powerpoint/2010/main" val="279512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506995" y="835224"/>
            <a:ext cx="11147694" cy="655564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The </a:t>
            </a:r>
            <a:r>
              <a:rPr lang="en-US" sz="2800">
                <a:solidFill>
                  <a:srgbClr val="00B0F0"/>
                </a:solidFill>
                <a:latin typeface="Century Gothic"/>
              </a:rPr>
              <a:t>US populace is being manipulated </a:t>
            </a:r>
            <a:r>
              <a:rPr lang="en-US" sz="2800">
                <a:latin typeface="Century Gothic"/>
              </a:rPr>
              <a:t>through social media by foreign powers, such as Russia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This social engineering strategy is not just related to the 2016 election, but is on-going</a:t>
            </a:r>
          </a:p>
          <a:p>
            <a:pPr>
              <a:buClr>
                <a:schemeClr val="tx1"/>
              </a:buClr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The techniques being used are </a:t>
            </a:r>
            <a:r>
              <a:rPr lang="en-US" sz="2800">
                <a:solidFill>
                  <a:srgbClr val="00B0F0"/>
                </a:solidFill>
                <a:latin typeface="Century Gothic"/>
              </a:rPr>
              <a:t>sophisticated and subtle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>
                <a:latin typeface="Century Gothic"/>
              </a:rPr>
              <a:t>We should develop machine learning applications to detect early signs of large scale disinformation campaigns</a:t>
            </a: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pPr marL="285750" indent="-285750">
              <a:buClr>
                <a:srgbClr val="92D050"/>
              </a:buClr>
              <a:buFont typeface="Arial" panose="020B0604020202020204" pitchFamily="34" charset="0"/>
              <a:buChar char="•"/>
            </a:pPr>
            <a:endParaRPr lang="en-US" sz="2800">
              <a:latin typeface="Century Gothic"/>
              <a:cs typeface="Calibri"/>
            </a:endParaRPr>
          </a:p>
          <a:p>
            <a:pPr>
              <a:buClr>
                <a:srgbClr val="92D050"/>
              </a:buClr>
            </a:pPr>
            <a:endParaRPr lang="en-US" sz="28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0658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48357" y="1953034"/>
            <a:ext cx="1076036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Century Gothic" panose="020B0502020202020204" pitchFamily="34" charset="0"/>
              </a:rPr>
              <a:t>Our best </a:t>
            </a:r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DEFENSE</a:t>
            </a:r>
            <a:r>
              <a:rPr lang="en-US" sz="4400">
                <a:latin typeface="Century Gothic" panose="020B0502020202020204" pitchFamily="34" charset="0"/>
              </a:rPr>
              <a:t> is the ability to think critically, to call out falsehoods, and above all, to have the courage to unflinchingly pursue the truth.</a:t>
            </a:r>
          </a:p>
        </p:txBody>
      </p:sp>
    </p:spTree>
    <p:extLst>
      <p:ext uri="{BB962C8B-B14F-4D97-AF65-F5344CB8AC3E}">
        <p14:creationId xmlns:p14="http://schemas.microsoft.com/office/powerpoint/2010/main" val="2828907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8" y="368300"/>
            <a:ext cx="10058400" cy="6003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0675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4998BE3-8C47-4CC8-BE59-E3B67D97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730" y="1767722"/>
            <a:ext cx="11412537" cy="300345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so·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cial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 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en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gi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neer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ing</a:t>
            </a:r>
            <a:endParaRPr lang="en-US" sz="3200" b="1">
              <a:latin typeface="Century Gothic" panose="020B0502020202020204" pitchFamily="34" charset="0"/>
              <a:cs typeface="Calibri"/>
            </a:endParaRPr>
          </a:p>
          <a:p>
            <a:pPr marL="0" indent="0"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/ˈ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sōSHəl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 ˌ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enjəˈni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(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ə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)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riNG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/</a:t>
            </a:r>
          </a:p>
          <a:p>
            <a:pPr marL="0" indent="0" algn="ctr">
              <a:buNone/>
            </a:pPr>
            <a:r>
              <a:rPr lang="en-US" sz="3200" i="1">
                <a:latin typeface="Century Gothic" panose="020B0502020202020204" pitchFamily="34" charset="0"/>
                <a:cs typeface="Calibri"/>
              </a:rPr>
              <a:t>noun</a:t>
            </a:r>
            <a:endParaRPr lang="en-US" sz="3200">
              <a:latin typeface="Century Gothic" panose="020B0502020202020204" pitchFamily="34" charset="0"/>
              <a:cs typeface="Calibri"/>
            </a:endParaRPr>
          </a:p>
          <a:p>
            <a:pPr marL="0" indent="0" algn="ctr">
              <a:buNone/>
            </a:pPr>
            <a:r>
              <a:rPr lang="en-US" sz="3200">
                <a:latin typeface="Century Gothic" panose="020B0502020202020204" pitchFamily="34" charset="0"/>
                <a:cs typeface="Calibri"/>
              </a:rPr>
              <a:t>the use of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centralized planning</a:t>
            </a:r>
            <a:r>
              <a:rPr lang="en-US" sz="3200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3200">
                <a:latin typeface="Century Gothic" panose="020B0502020202020204" pitchFamily="34" charset="0"/>
                <a:cs typeface="Calibri"/>
              </a:rPr>
              <a:t>to 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manage social change </a:t>
            </a:r>
            <a:r>
              <a:rPr lang="en-US" sz="3200">
                <a:latin typeface="Century Gothic" panose="020B0502020202020204" pitchFamily="34" charset="0"/>
                <a:cs typeface="Calibri"/>
              </a:rPr>
              <a:t>and regulate the future development and behavior of a society</a:t>
            </a:r>
            <a:endParaRPr lang="en-US" sz="320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>
              <a:latin typeface="Century Gothic" panose="020B0502020202020204" pitchFamily="34" charset="0"/>
              <a:cs typeface="Calibri"/>
            </a:endParaRPr>
          </a:p>
          <a:p>
            <a:pPr marL="19050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98BE3-8C47-4CC8-BE59-E3B67D97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749" y="1034390"/>
            <a:ext cx="11905307" cy="53483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endParaRPr lang="en-US" sz="3200">
              <a:cs typeface="Calibri"/>
            </a:endParaRPr>
          </a:p>
          <a:p>
            <a:pPr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ma· nip· u· la· 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tion</a:t>
            </a:r>
            <a:endParaRPr lang="en-US" sz="3200" b="1">
              <a:latin typeface="Century Gothic" panose="020B0502020202020204" pitchFamily="34" charset="0"/>
              <a:cs typeface="Calibri"/>
            </a:endParaRPr>
          </a:p>
          <a:p>
            <a:pPr algn="ctr">
              <a:buNone/>
            </a:pPr>
            <a:r>
              <a:rPr lang="en-US" sz="3200" b="1">
                <a:latin typeface="Century Gothic" panose="020B0502020202020204" pitchFamily="34" charset="0"/>
                <a:cs typeface="Calibri"/>
              </a:rPr>
              <a:t>/</a:t>
            </a:r>
            <a:r>
              <a:rPr lang="en-US" sz="3200" b="1" err="1">
                <a:latin typeface="Century Gothic" panose="020B0502020202020204" pitchFamily="34" charset="0"/>
                <a:cs typeface="Calibri"/>
              </a:rPr>
              <a:t>məˌnipyəˈlāSHən</a:t>
            </a:r>
            <a:r>
              <a:rPr lang="en-US" sz="3200" b="1">
                <a:latin typeface="Century Gothic" panose="020B0502020202020204" pitchFamily="34" charset="0"/>
                <a:cs typeface="Calibri"/>
              </a:rPr>
              <a:t>/</a:t>
            </a:r>
            <a:endParaRPr lang="en-US" sz="3200" b="1">
              <a:latin typeface="Century Gothic" panose="020B0502020202020204" pitchFamily="34" charset="0"/>
            </a:endParaRPr>
          </a:p>
          <a:p>
            <a:pPr algn="ctr">
              <a:buNone/>
            </a:pPr>
            <a:r>
              <a:rPr lang="en-US" sz="3200" i="1">
                <a:latin typeface="Century Gothic" panose="020B0502020202020204" pitchFamily="34" charset="0"/>
                <a:cs typeface="Calibri"/>
              </a:rPr>
              <a:t>noun</a:t>
            </a:r>
          </a:p>
          <a:p>
            <a:pPr algn="ctr">
              <a:buNone/>
            </a:pPr>
            <a:r>
              <a:rPr lang="en-US" sz="3200">
                <a:latin typeface="Century Gothic" panose="020B0502020202020204" pitchFamily="34" charset="0"/>
                <a:cs typeface="Calibri"/>
              </a:rPr>
              <a:t>the deliberate action of </a:t>
            </a:r>
            <a:r>
              <a:rPr lang="en-US" sz="3200" b="1" i="1">
                <a:solidFill>
                  <a:srgbClr val="00B0F0"/>
                </a:solidFill>
                <a:latin typeface="Century Gothic" panose="020B0502020202020204" pitchFamily="34" charset="0"/>
                <a:cs typeface="Calibri"/>
              </a:rPr>
              <a:t>controlling or influencing</a:t>
            </a:r>
            <a:r>
              <a:rPr lang="en-US" sz="3200">
                <a:latin typeface="Century Gothic" panose="020B0502020202020204" pitchFamily="34" charset="0"/>
                <a:cs typeface="Calibri"/>
              </a:rPr>
              <a:t> (a person or situation) in a skillful manner, often in an unfair or unscrupulous way</a:t>
            </a:r>
            <a:endParaRPr lang="en-US" sz="3200">
              <a:latin typeface="Century Gothic" panose="020B0502020202020204" pitchFamily="34" charset="0"/>
            </a:endParaRPr>
          </a:p>
          <a:p>
            <a:pPr marL="190500" algn="ctr">
              <a:buNone/>
            </a:pPr>
            <a:endParaRPr lang="en-US" sz="3200">
              <a:latin typeface="Century Gothic" panose="020B050202020202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17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998BE3-8C47-4CC8-BE59-E3B67D97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240" y="3677050"/>
            <a:ext cx="10667166" cy="16930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az-Cyrl-AZ" sz="3200" b="1">
                <a:latin typeface="Century Gothic" panose="020B0502020202020204" pitchFamily="34" charset="0"/>
              </a:rPr>
              <a:t>Дезинформация</a:t>
            </a:r>
            <a:r>
              <a:rPr lang="en-US" sz="3200" b="1">
                <a:latin typeface="Century Gothic" panose="020B0502020202020204" pitchFamily="34" charset="0"/>
              </a:rPr>
              <a:t>  -&gt;  </a:t>
            </a:r>
            <a:r>
              <a:rPr lang="en-US" sz="3200" b="1" err="1">
                <a:latin typeface="Century Gothic" panose="020B0502020202020204" pitchFamily="34" charset="0"/>
              </a:rPr>
              <a:t>dezinformatsiya</a:t>
            </a:r>
            <a:r>
              <a:rPr lang="en-US" sz="3200" b="1">
                <a:latin typeface="Century Gothic" panose="020B0502020202020204" pitchFamily="34" charset="0"/>
              </a:rPr>
              <a:t>  -&gt;  </a:t>
            </a:r>
            <a:r>
              <a:rPr lang="en-US" sz="3200" b="1">
                <a:solidFill>
                  <a:srgbClr val="00B0F0"/>
                </a:solidFill>
                <a:latin typeface="Century Gothic" panose="020B0502020202020204" pitchFamily="34" charset="0"/>
              </a:rPr>
              <a:t>disinformation</a:t>
            </a:r>
          </a:p>
          <a:p>
            <a:pPr algn="ctr">
              <a:buNone/>
            </a:pPr>
            <a:r>
              <a:rPr lang="en-US" sz="3200">
                <a:latin typeface="Century Gothic" panose="020B0502020202020204" pitchFamily="34" charset="0"/>
                <a:cs typeface="Calibri"/>
              </a:rPr>
              <a:t>literally a Russian term coined by Joseph Stalin, meaning false information spread deliberately to deceive or mislead public opinion</a:t>
            </a:r>
            <a:endParaRPr lang="en-US" sz="3200">
              <a:latin typeface="Century Gothic" panose="020B0502020202020204" pitchFamily="34" charset="0"/>
            </a:endParaRPr>
          </a:p>
          <a:p>
            <a:pPr marL="190500" algn="ctr">
              <a:buNone/>
            </a:pPr>
            <a:endParaRPr lang="en-US" sz="3200"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191" y="307770"/>
            <a:ext cx="1521263" cy="30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5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8363258" y="953609"/>
            <a:ext cx="345055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~</a:t>
            </a:r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68 million</a:t>
            </a:r>
          </a:p>
          <a:p>
            <a:pPr algn="ctr"/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US users </a:t>
            </a:r>
          </a:p>
          <a:p>
            <a:pPr algn="ctr"/>
            <a:endParaRPr lang="en-US" sz="4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40%</a:t>
            </a:r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use daily</a:t>
            </a:r>
          </a:p>
          <a:p>
            <a:pPr algn="ctr"/>
            <a:endParaRPr lang="en-US" sz="440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4400" b="1">
                <a:solidFill>
                  <a:srgbClr val="00B0F0"/>
                </a:solidFill>
                <a:latin typeface="Century Gothic" panose="020B0502020202020204" pitchFamily="34" charset="0"/>
              </a:rPr>
              <a:t>70%</a:t>
            </a:r>
            <a:r>
              <a:rPr lang="en-US" sz="44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use for news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6589527"/>
            <a:ext cx="69887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00">
                <a:solidFill>
                  <a:schemeClr val="tx1">
                    <a:lumMod val="65000"/>
                  </a:schemeClr>
                </a:solidFill>
                <a:latin typeface="Century Gothic" panose="020B0502020202020204" pitchFamily="34" charset="0"/>
                <a:cs typeface="Calibri"/>
              </a:rPr>
              <a:t>Image adapted from TIME magazine, Ben Wiseman;  Statistics from Twitter &amp; Pew Research Center</a:t>
            </a:r>
            <a:endParaRPr lang="en-US" sz="1000">
              <a:solidFill>
                <a:schemeClr val="tx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3537" y="804590"/>
            <a:ext cx="8147009" cy="5658219"/>
            <a:chOff x="150204" y="497154"/>
            <a:chExt cx="8147009" cy="56582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04" y="497154"/>
              <a:ext cx="8147009" cy="5658219"/>
            </a:xfrm>
            <a:prstGeom prst="rect">
              <a:avLst/>
            </a:prstGeom>
          </p:spPr>
        </p:pic>
        <p:pic>
          <p:nvPicPr>
            <p:cNvPr id="8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781" y="4630802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99" y="989125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565" y="5116084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4474" y="3503646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62" y="2508022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Image result for twitter logo">
              <a:extLst>
                <a:ext uri="{FF2B5EF4-FFF2-40B4-BE49-F238E27FC236}">
                  <a16:creationId xmlns:a16="http://schemas.microsoft.com/office/drawing/2014/main" id="{7C588831-98EA-4788-AB68-CAF0609B1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362" y="802695"/>
              <a:ext cx="374797" cy="37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 Placeholder 3"/>
          <p:cNvSpPr txBox="1">
            <a:spLocks/>
          </p:cNvSpPr>
          <p:nvPr/>
        </p:nvSpPr>
        <p:spPr>
          <a:xfrm>
            <a:off x="73537" y="-30152"/>
            <a:ext cx="11666523" cy="708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None/>
              <a:defRPr sz="4267" b="1" kern="1200" cap="none" baseline="0">
                <a:solidFill>
                  <a:srgbClr val="0041A0"/>
                </a:solidFill>
                <a:latin typeface="Century Gothic"/>
                <a:ea typeface="+mn-ea"/>
                <a:cs typeface="Century Gothic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3733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–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»"/>
              <a:defRPr sz="2667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chemeClr val="tx1"/>
                </a:solidFill>
              </a:rPr>
              <a:t>The Power of the Tweet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48220" y="582484"/>
            <a:ext cx="1044396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2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08AD2-D864-4F06-AD02-2C1EA3EB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01" y="274334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Century Gothic" panose="020B0502020202020204" pitchFamily="34" charset="0"/>
                <a:cs typeface="Calibri Light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F3D1F-16F7-49A9-B3A9-0C982920D977}"/>
              </a:ext>
            </a:extLst>
          </p:cNvPr>
          <p:cNvSpPr/>
          <p:nvPr/>
        </p:nvSpPr>
        <p:spPr>
          <a:xfrm>
            <a:off x="481947" y="469250"/>
            <a:ext cx="11232709" cy="5873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6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5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086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65" y="253004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87176" y="2623484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944E8B0-F97A-4A63-B356-A31AA0C16086}"/>
              </a:ext>
            </a:extLst>
          </p:cNvPr>
          <p:cNvSpPr txBox="1"/>
          <p:nvPr/>
        </p:nvSpPr>
        <p:spPr>
          <a:xfrm>
            <a:off x="130629" y="1936934"/>
            <a:ext cx="3226525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latin typeface="+mj-lt"/>
              </a:rPr>
              <a:t>Internet Research Agency (IRA)</a:t>
            </a:r>
          </a:p>
          <a:p>
            <a:pPr algn="ctr"/>
            <a:r>
              <a:rPr lang="en-US" sz="1400">
                <a:latin typeface="+mj-lt"/>
              </a:rPr>
              <a:t>"troll factory"</a:t>
            </a:r>
          </a:p>
          <a:p>
            <a:pPr algn="ctr"/>
            <a:r>
              <a:rPr lang="en-US" sz="1400">
                <a:latin typeface="+mj-lt"/>
              </a:rPr>
              <a:t> 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913" y="4340791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144427" y="4770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8409007" y="108535"/>
            <a:ext cx="3134015" cy="224676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US" sz="3200">
              <a:solidFill>
                <a:schemeClr val="tx1">
                  <a:lumMod val="65000"/>
                  <a:lumOff val="35000"/>
                </a:schemeClr>
              </a:solidFill>
              <a:latin typeface="Bahnschrift SemiCondensed" panose="020B0502040204020203" pitchFamily="34" charset="0"/>
            </a:endParaRPr>
          </a:p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</a:t>
            </a:r>
            <a:r>
              <a:rPr lang="en-US" sz="3200">
                <a:solidFill>
                  <a:srgbClr val="00B0F0"/>
                </a:solidFill>
                <a:latin typeface="Bahnschrift SemiCondensed" panose="020B0502040204020203" pitchFamily="34" charset="0"/>
              </a:rPr>
              <a:t>Tweets</a:t>
            </a:r>
          </a:p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</a:t>
            </a:r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H</a:t>
            </a:r>
            <a:r>
              <a:rPr lang="en-US" sz="3200" err="1">
                <a:solidFill>
                  <a:srgbClr val="00B0F0"/>
                </a:solidFill>
                <a:latin typeface="Bahnschrift SemiCondensed" panose="020B0502040204020203" pitchFamily="34" charset="0"/>
              </a:rPr>
              <a:t>@</a:t>
            </a:r>
            <a:r>
              <a:rPr lang="en-US" sz="3200" err="1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ndles</a:t>
            </a:r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4400">
              <a:solidFill>
                <a:srgbClr val="00B0F0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46012" y="2544823"/>
            <a:ext cx="17948" cy="1439503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ED368B-23DB-4A53-B1B6-D5DF9A09EAB9}"/>
              </a:ext>
            </a:extLst>
          </p:cNvPr>
          <p:cNvSpPr txBox="1"/>
          <p:nvPr/>
        </p:nvSpPr>
        <p:spPr>
          <a:xfrm>
            <a:off x="2650320" y="5449707"/>
            <a:ext cx="1216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AA6401-2C26-40A8-A37A-D8E784EDF940}"/>
              </a:ext>
            </a:extLst>
          </p:cNvPr>
          <p:cNvSpPr txBox="1"/>
          <p:nvPr/>
        </p:nvSpPr>
        <p:spPr>
          <a:xfrm>
            <a:off x="5013908" y="5805858"/>
            <a:ext cx="151860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err="1">
                <a:latin typeface="Bahnschrift SemiCondensed" panose="020B0502040204020203" pitchFamily="34" charset="0"/>
              </a:rPr>
              <a:t>Linvill</a:t>
            </a:r>
            <a:r>
              <a:rPr lang="en-US" sz="1400">
                <a:latin typeface="Bahnschrift SemiCondensed" panose="020B0502040204020203" pitchFamily="34" charset="0"/>
              </a:rPr>
              <a:t> &amp; Warren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E429F4-88A0-4B83-A316-47A628EDF2EF}"/>
              </a:ext>
            </a:extLst>
          </p:cNvPr>
          <p:cNvSpPr txBox="1"/>
          <p:nvPr/>
        </p:nvSpPr>
        <p:spPr>
          <a:xfrm>
            <a:off x="9976015" y="2957947"/>
            <a:ext cx="197649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>
                <a:latin typeface="Bahnschrift SemiCondensed" panose="020B0502040204020203" pitchFamily="34" charset="0"/>
              </a:rPr>
              <a:t>FiveThirtyEight releases tweets on GitHub </a:t>
            </a:r>
            <a:endParaRPr lang="en-US" sz="1400"/>
          </a:p>
          <a:p>
            <a:pPr algn="ctr"/>
            <a:r>
              <a:rPr lang="en-US" sz="1400">
                <a:latin typeface="Bahnschrift SemiCondensed" panose="020B0502040204020203" pitchFamily="34" charset="0"/>
              </a:rPr>
              <a:t>July 31, 2018</a:t>
            </a:r>
            <a:endParaRPr lang="en-US" sz="1400"/>
          </a:p>
        </p:txBody>
      </p:sp>
      <p:pic>
        <p:nvPicPr>
          <p:cNvPr id="2" name="Picture 2" descr="A picture containing weapon, transport&#10;&#10;Description generated with very high confidence">
            <a:extLst>
              <a:ext uri="{FF2B5EF4-FFF2-40B4-BE49-F238E27FC236}">
                <a16:creationId xmlns:a16="http://schemas.microsoft.com/office/drawing/2014/main" id="{4F1D9093-C3CD-4F9F-87B8-9685DEC8B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3757" y="3822148"/>
            <a:ext cx="914400" cy="914400"/>
          </a:xfrm>
          <a:prstGeom prst="rect">
            <a:avLst/>
          </a:prstGeom>
        </p:spPr>
      </p:pic>
      <p:pic>
        <p:nvPicPr>
          <p:cNvPr id="3" name="Picture 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81FB2A0-1E2C-4396-B98E-A219AD6C2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0216" y="1157542"/>
            <a:ext cx="1134719" cy="7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E2640F4CEDE549991F2330E84CEDFC" ma:contentTypeVersion="2" ma:contentTypeDescription="Create a new document." ma:contentTypeScope="" ma:versionID="a605b6fc34befd91bb5ebfcf859dc4f5">
  <xsd:schema xmlns:xsd="http://www.w3.org/2001/XMLSchema" xmlns:xs="http://www.w3.org/2001/XMLSchema" xmlns:p="http://schemas.microsoft.com/office/2006/metadata/properties" xmlns:ns2="ca4ba2b0-9d84-4084-98cf-9fd3b0dd2f92" targetNamespace="http://schemas.microsoft.com/office/2006/metadata/properties" ma:root="true" ma:fieldsID="4c9ef38a32ddcc35259def821b2ba17d" ns2:_="">
    <xsd:import namespace="ca4ba2b0-9d84-4084-98cf-9fd3b0dd2f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ba2b0-9d84-4084-98cf-9fd3b0dd2f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658A2D-E21A-4594-A23B-1AA3D52E561B}">
  <ds:schemaRefs>
    <ds:schemaRef ds:uri="ca4ba2b0-9d84-4084-98cf-9fd3b0dd2f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2E07CC5-ED8B-43D5-AF45-C4EF2A801F98}">
  <ds:schemaRefs>
    <ds:schemaRef ds:uri="ca4ba2b0-9d84-4084-98cf-9fd3b0dd2f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45D334-A47A-4939-A53C-89CE9B7ACF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Application>Microsoft Office PowerPoint</Application>
  <PresentationFormat>Widescreen</PresentationFormat>
  <Slides>39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Twitter Analysis BOTorNOT Are there Russians in your tweets?</vt:lpstr>
      <vt:lpstr>Team: John Carrola Mysti Downing Quinn McIntire Aundrea Vickers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Research Questions</vt:lpstr>
      <vt:lpstr>PowerPoint Presentation</vt:lpstr>
      <vt:lpstr>Analysis Methods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&amp; Conclusions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revision>1</cp:revision>
  <dcterms:created xsi:type="dcterms:W3CDTF">2018-09-07T12:52:15Z</dcterms:created>
  <dcterms:modified xsi:type="dcterms:W3CDTF">2018-10-09T12:43:28Z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0x010100D8E2640F4CEDE549991F2330E84CEDFC</vt:lpwstr>
  </property>
</Properties>
</file>